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6858000" cx="12192000"/>
  <p:notesSz cx="6858000" cy="9144000"/>
  <p:embeddedFontLst>
    <p:embeddedFont>
      <p:font typeface="Arial Black"/>
      <p:regular r:id="rId56"/>
    </p:embeddedFont>
    <p:embeddedFont>
      <p:font typeface="Century Gothic"/>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hcD4aHxLxRjQU1UyF+RUG9DVXx0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63F539-C91B-441E-9E2C-BFBA23331ACD}">
  <a:tblStyle styleId="{1663F539-C91B-441E-9E2C-BFBA23331ACD}" styleName="Table_0">
    <a:wholeTbl>
      <a:tcTxStyle b="off" i="off">
        <a:font>
          <a:latin typeface="Calibri"/>
          <a:ea typeface="Calibri"/>
          <a:cs typeface="Calibri"/>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5"/>
          </a:solidFill>
        </a:fill>
      </a:tcStyle>
    </a:wholeTbl>
    <a:band1H>
      <a:tcTxStyle/>
      <a:tcStyle>
        <a:fill>
          <a:solidFill>
            <a:srgbClr val="487AA8"/>
          </a:solidFill>
        </a:fill>
      </a:tcStyle>
    </a:band1H>
    <a:band2H>
      <a:tcTxStyle/>
    </a:band2H>
    <a:band1V>
      <a:tcTxStyle/>
      <a:tcStyle>
        <a:fill>
          <a:solidFill>
            <a:srgbClr val="487AA8"/>
          </a:solidFill>
        </a:fill>
      </a:tcStyle>
    </a:band1V>
    <a:band2V>
      <a:tcTxStyle/>
    </a:band2V>
    <a:lastCol>
      <a:tcTxStyle b="on" i="off"/>
      <a:tcStyle>
        <a:tcBdr>
          <a:left>
            <a:ln cap="flat" cmpd="sng" w="25400">
              <a:solidFill>
                <a:schemeClr val="lt1"/>
              </a:solidFill>
              <a:prstDash val="solid"/>
              <a:round/>
              <a:headEnd len="sm" w="sm" type="none"/>
              <a:tailEnd len="sm" w="sm" type="none"/>
            </a:ln>
          </a:left>
        </a:tcBdr>
        <a:fill>
          <a:solidFill>
            <a:srgbClr val="487AA8"/>
          </a:solidFill>
        </a:fill>
      </a:tcStyle>
    </a:lastCol>
    <a:firstCol>
      <a:tcTxStyle b="on" i="off"/>
      <a:tcStyle>
        <a:tcBdr>
          <a:right>
            <a:ln cap="flat" cmpd="sng" w="25400">
              <a:solidFill>
                <a:schemeClr val="lt1"/>
              </a:solidFill>
              <a:prstDash val="solid"/>
              <a:round/>
              <a:headEnd len="sm" w="sm" type="none"/>
              <a:tailEnd len="sm" w="sm" type="none"/>
            </a:ln>
          </a:right>
        </a:tcBdr>
        <a:fill>
          <a:solidFill>
            <a:srgbClr val="487AA8"/>
          </a:solidFill>
        </a:fill>
      </a:tcStyle>
    </a:firstCol>
    <a:lastRow>
      <a:tcTxStyle b="on" i="off"/>
      <a:tcStyle>
        <a:tcBdr>
          <a:top>
            <a:ln cap="flat" cmpd="sng" w="25400">
              <a:solidFill>
                <a:schemeClr val="lt1"/>
              </a:solidFill>
              <a:prstDash val="solid"/>
              <a:round/>
              <a:headEnd len="sm" w="sm" type="none"/>
              <a:tailEnd len="sm" w="sm" type="none"/>
            </a:ln>
          </a:top>
        </a:tcBdr>
        <a:fill>
          <a:solidFill>
            <a:srgbClr val="3C668C"/>
          </a:solidFill>
        </a:fill>
      </a:tcStyle>
    </a:lastRow>
    <a:seCell>
      <a:tcTxStyle/>
      <a:tcStyle>
        <a:tcBdr>
          <a:left>
            <a:ln cap="flat" cmpd="sng" w="9525">
              <a:solidFill>
                <a:srgbClr val="000000">
                  <a:alpha val="0"/>
                </a:srgbClr>
              </a:solidFill>
              <a:prstDash val="solid"/>
              <a:round/>
              <a:headEnd len="sm" w="sm" type="none"/>
              <a:tailEnd len="sm" w="sm" type="none"/>
            </a:ln>
          </a:left>
        </a:tcBdr>
      </a:tcStyle>
    </a:seCell>
    <a:swCell>
      <a:tcTxStyle/>
      <a:tcStyle>
        <a:tcBdr>
          <a:right>
            <a:ln cap="flat" cmpd="sng" w="9525">
              <a:solidFill>
                <a:srgbClr val="000000">
                  <a:alpha val="0"/>
                </a:srgbClr>
              </a:solidFill>
              <a:prstDash val="solid"/>
              <a:round/>
              <a:headEnd len="sm" w="sm" type="none"/>
              <a:tailEnd len="sm" w="sm" type="none"/>
            </a:ln>
          </a:right>
        </a:tcBdr>
      </a:tcStyle>
    </a:swCell>
    <a:firstRow>
      <a:tcTxStyle b="on" i="off"/>
      <a:tcStyle>
        <a:tcBdr>
          <a:bottom>
            <a:ln cap="flat" cmpd="sng" w="25400">
              <a:solidFill>
                <a:schemeClr val="lt1"/>
              </a:solidFill>
              <a:prstDash val="solid"/>
              <a:round/>
              <a:headEnd len="sm" w="sm" type="none"/>
              <a:tailEnd len="sm" w="sm" type="none"/>
            </a:ln>
          </a:bottom>
        </a:tcBdr>
        <a:fill>
          <a:solidFill>
            <a:schemeClr val="dk1"/>
          </a:solidFill>
        </a:fill>
      </a:tcStyle>
    </a:firstRow>
    <a:neCell>
      <a:tcTxStyle/>
      <a:tcStyle>
        <a:tcBdr>
          <a:left>
            <a:ln cap="flat" cmpd="sng" w="9525">
              <a:solidFill>
                <a:srgbClr val="000000">
                  <a:alpha val="0"/>
                </a:srgbClr>
              </a:solidFill>
              <a:prstDash val="solid"/>
              <a:round/>
              <a:headEnd len="sm" w="sm" type="none"/>
              <a:tailEnd len="sm" w="sm" type="none"/>
            </a:ln>
          </a:left>
        </a:tcBdr>
      </a:tcStyle>
    </a:neCell>
    <a:nwCell>
      <a:tcTxStyle/>
      <a:tcStyle>
        <a:tcBdr>
          <a:right>
            <a:ln cap="flat" cmpd="sng" w="9525">
              <a:solidFill>
                <a:srgbClr val="000000">
                  <a:alpha val="0"/>
                </a:srgbClr>
              </a:solidFill>
              <a:prstDash val="solid"/>
              <a:round/>
              <a:headEnd len="sm" w="sm" type="none"/>
              <a:tailEnd len="sm" w="sm" type="none"/>
            </a:ln>
          </a:right>
        </a:tcBdr>
      </a:tc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enturyGothic-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CenturyGothic-regular.fntdata"/><Relationship Id="rId12" Type="http://schemas.openxmlformats.org/officeDocument/2006/relationships/slide" Target="slides/slide7.xml"/><Relationship Id="rId56" Type="http://schemas.openxmlformats.org/officeDocument/2006/relationships/font" Target="fonts/ArialBlack-regular.fntdata"/><Relationship Id="rId15" Type="http://schemas.openxmlformats.org/officeDocument/2006/relationships/slide" Target="slides/slide10.xml"/><Relationship Id="rId59" Type="http://schemas.openxmlformats.org/officeDocument/2006/relationships/font" Target="fonts/CenturyGothic-italic.fntdata"/><Relationship Id="rId14" Type="http://schemas.openxmlformats.org/officeDocument/2006/relationships/slide" Target="slides/slide9.xml"/><Relationship Id="rId58" Type="http://schemas.openxmlformats.org/officeDocument/2006/relationships/font" Target="fonts/CenturyGothic-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Gr&#225;fico%20e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1.5553772185001043E-2"/>
          <c:y val="3.6226326111733022E-2"/>
          <c:w val="0.96889245562999793"/>
          <c:h val="0.82626101210586833"/>
        </c:manualLayout>
      </c:layout>
      <c:barChart>
        <c:barDir val="col"/>
        <c:grouping val="clustered"/>
        <c:varyColors val="0"/>
        <c:ser>
          <c:idx val="0"/>
          <c:order val="0"/>
          <c:tx>
            <c:strRef>
              <c:f>Hoja1!$B$1</c:f>
              <c:strCache>
                <c:ptCount val="1"/>
                <c:pt idx="0">
                  <c:v>Serie 1</c:v>
                </c:pt>
              </c:strCache>
            </c:strRef>
          </c:tx>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Arial Black" panose="020B0A04020102020204" pitchFamily="34" charset="0"/>
                    <a:ea typeface="+mn-ea"/>
                    <a:cs typeface="+mn-cs"/>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Hoja1!$A$2:$A$15</c:f>
              <c:numCache>
                <c:formatCode>General</c:formatCode>
                <c:ptCount val="14"/>
                <c:pt idx="0">
                  <c:v>1980</c:v>
                </c:pt>
                <c:pt idx="1">
                  <c:v>1985</c:v>
                </c:pt>
                <c:pt idx="2">
                  <c:v>1990</c:v>
                </c:pt>
                <c:pt idx="3">
                  <c:v>1995</c:v>
                </c:pt>
                <c:pt idx="4">
                  <c:v>2000</c:v>
                </c:pt>
                <c:pt idx="5">
                  <c:v>2005</c:v>
                </c:pt>
                <c:pt idx="6">
                  <c:v>2010</c:v>
                </c:pt>
                <c:pt idx="7">
                  <c:v>2011</c:v>
                </c:pt>
                <c:pt idx="8">
                  <c:v>2012</c:v>
                </c:pt>
                <c:pt idx="9">
                  <c:v>2013</c:v>
                </c:pt>
                <c:pt idx="10">
                  <c:v>2014</c:v>
                </c:pt>
                <c:pt idx="11">
                  <c:v>2015</c:v>
                </c:pt>
                <c:pt idx="12">
                  <c:v>2016</c:v>
                </c:pt>
                <c:pt idx="13">
                  <c:v>2017</c:v>
                </c:pt>
              </c:numCache>
            </c:numRef>
          </c:cat>
          <c:val>
            <c:numRef>
              <c:f>Hoja1!$B$2:$B$15</c:f>
              <c:numCache>
                <c:formatCode>General</c:formatCode>
                <c:ptCount val="14"/>
                <c:pt idx="0">
                  <c:v>39.5</c:v>
                </c:pt>
                <c:pt idx="1">
                  <c:v>46.7</c:v>
                </c:pt>
                <c:pt idx="2">
                  <c:v>61</c:v>
                </c:pt>
                <c:pt idx="3">
                  <c:v>84.4</c:v>
                </c:pt>
                <c:pt idx="4">
                  <c:v>103.3</c:v>
                </c:pt>
                <c:pt idx="5">
                  <c:v>106.9</c:v>
                </c:pt>
                <c:pt idx="6">
                  <c:v>106.1</c:v>
                </c:pt>
                <c:pt idx="7">
                  <c:v>107.4</c:v>
                </c:pt>
                <c:pt idx="8">
                  <c:v>108.3</c:v>
                </c:pt>
                <c:pt idx="9">
                  <c:v>109.5</c:v>
                </c:pt>
                <c:pt idx="10">
                  <c:v>112.2</c:v>
                </c:pt>
                <c:pt idx="11">
                  <c:v>114.7</c:v>
                </c:pt>
                <c:pt idx="12">
                  <c:v>116.4</c:v>
                </c:pt>
                <c:pt idx="13">
                  <c:v>118.4</c:v>
                </c:pt>
              </c:numCache>
            </c:numRef>
          </c:val>
          <c:extLst>
            <c:ext xmlns:c16="http://schemas.microsoft.com/office/drawing/2014/chart" uri="{C3380CC4-5D6E-409C-BE32-E72D297353CC}">
              <c16:uniqueId val="{00000000-6A20-4D19-9D97-866BF6767DB2}"/>
            </c:ext>
          </c:extLst>
        </c:ser>
        <c:dLbls>
          <c:dLblPos val="outEnd"/>
          <c:showLegendKey val="0"/>
          <c:showVal val="1"/>
          <c:showCatName val="0"/>
          <c:showSerName val="0"/>
          <c:showPercent val="0"/>
          <c:showBubbleSize val="0"/>
        </c:dLbls>
        <c:gapWidth val="22"/>
        <c:overlap val="-24"/>
        <c:axId val="103177152"/>
        <c:axId val="103180064"/>
      </c:barChart>
      <c:catAx>
        <c:axId val="103177152"/>
        <c:scaling>
          <c:orientation val="minMax"/>
        </c:scaling>
        <c:delete val="0"/>
        <c:axPos val="b"/>
        <c:majorGridlines>
          <c:spPr>
            <a:ln w="9525" cap="flat" cmpd="sng" algn="ctr">
              <a:solidFill>
                <a:schemeClr val="tx2">
                  <a:lumMod val="15000"/>
                  <a:lumOff val="85000"/>
                </a:schemeClr>
              </a:solidFill>
              <a:round/>
            </a:ln>
            <a:effectLst/>
          </c:spPr>
        </c:majorGridlines>
        <c:minorGridlines>
          <c:spPr>
            <a:ln>
              <a:solidFill>
                <a:schemeClr val="tx2">
                  <a:lumMod val="5000"/>
                  <a:lumOff val="95000"/>
                </a:schemeClr>
              </a:solidFill>
            </a:ln>
            <a:effectLst/>
          </c:spPr>
        </c:minorGridlines>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Black" panose="020B0A04020102020204" pitchFamily="34" charset="0"/>
                <a:ea typeface="+mn-ea"/>
                <a:cs typeface="+mn-cs"/>
              </a:defRPr>
            </a:pPr>
            <a:endParaRPr lang="es-AR"/>
          </a:p>
        </c:txPr>
        <c:crossAx val="103180064"/>
        <c:crosses val="autoZero"/>
        <c:auto val="1"/>
        <c:lblAlgn val="ctr"/>
        <c:lblOffset val="100"/>
        <c:noMultiLvlLbl val="0"/>
      </c:catAx>
      <c:valAx>
        <c:axId val="103180064"/>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1031771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1.7430484379783565E-2"/>
          <c:y val="6.0690443978464584E-2"/>
          <c:w val="0.96747602630973462"/>
          <c:h val="0.81346908030256204"/>
        </c:manualLayout>
      </c:layout>
      <c:barChart>
        <c:barDir val="col"/>
        <c:grouping val="clustered"/>
        <c:varyColors val="0"/>
        <c:ser>
          <c:idx val="0"/>
          <c:order val="0"/>
          <c:spPr>
            <a:gradFill rotWithShape="1">
              <a:gsLst>
                <a:gs pos="0">
                  <a:schemeClr val="dk1">
                    <a:tint val="88500"/>
                    <a:satMod val="103000"/>
                    <a:lumMod val="102000"/>
                    <a:tint val="94000"/>
                  </a:schemeClr>
                </a:gs>
                <a:gs pos="50000">
                  <a:schemeClr val="dk1">
                    <a:tint val="88500"/>
                    <a:satMod val="110000"/>
                    <a:lumMod val="100000"/>
                    <a:shade val="100000"/>
                  </a:schemeClr>
                </a:gs>
                <a:gs pos="100000">
                  <a:schemeClr val="dk1">
                    <a:tint val="885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Arial Black" panose="020B0A04020102020204" pitchFamily="34" charset="0"/>
                    <a:ea typeface="+mn-ea"/>
                    <a:cs typeface="+mn-cs"/>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'[Gráfico en Microsoft PowerPoint]Hoja1'!$A$2:$A$6</c:f>
              <c:numCache>
                <c:formatCode>General</c:formatCode>
                <c:ptCount val="5"/>
                <c:pt idx="0">
                  <c:v>2010</c:v>
                </c:pt>
                <c:pt idx="1">
                  <c:v>2011</c:v>
                </c:pt>
                <c:pt idx="2">
                  <c:v>2012</c:v>
                </c:pt>
                <c:pt idx="3">
                  <c:v>2013</c:v>
                </c:pt>
                <c:pt idx="4">
                  <c:v>2014</c:v>
                </c:pt>
              </c:numCache>
            </c:numRef>
          </c:cat>
          <c:val>
            <c:numRef>
              <c:f>'[Gráfico en Microsoft PowerPoint]Hoja1'!$B$2:$B$6</c:f>
              <c:numCache>
                <c:formatCode>0.00</c:formatCode>
                <c:ptCount val="5"/>
                <c:pt idx="0" formatCode="General">
                  <c:v>82.02</c:v>
                </c:pt>
                <c:pt idx="1">
                  <c:v>82.2</c:v>
                </c:pt>
                <c:pt idx="2" formatCode="General">
                  <c:v>82.22</c:v>
                </c:pt>
                <c:pt idx="3" formatCode="General">
                  <c:v>82.73</c:v>
                </c:pt>
                <c:pt idx="4" formatCode="General">
                  <c:v>82.87</c:v>
                </c:pt>
              </c:numCache>
            </c:numRef>
          </c:val>
          <c:extLst>
            <c:ext xmlns:c16="http://schemas.microsoft.com/office/drawing/2014/chart" uri="{C3380CC4-5D6E-409C-BE32-E72D297353CC}">
              <c16:uniqueId val="{00000000-765F-4944-81D6-5BD8A37D1DE3}"/>
            </c:ext>
          </c:extLst>
        </c:ser>
        <c:dLbls>
          <c:dLblPos val="inEnd"/>
          <c:showLegendKey val="0"/>
          <c:showVal val="1"/>
          <c:showCatName val="0"/>
          <c:showSerName val="0"/>
          <c:showPercent val="0"/>
          <c:showBubbleSize val="0"/>
        </c:dLbls>
        <c:gapWidth val="44"/>
        <c:overlap val="-43"/>
        <c:axId val="1971157487"/>
        <c:axId val="1971170799"/>
      </c:barChart>
      <c:catAx>
        <c:axId val="1971157487"/>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Arial Black" panose="020B0A04020102020204" pitchFamily="34" charset="0"/>
                <a:ea typeface="+mn-ea"/>
                <a:cs typeface="+mn-cs"/>
              </a:defRPr>
            </a:pPr>
            <a:endParaRPr lang="es-AR"/>
          </a:p>
        </c:txPr>
        <c:crossAx val="1971170799"/>
        <c:crosses val="autoZero"/>
        <c:auto val="1"/>
        <c:lblAlgn val="ctr"/>
        <c:lblOffset val="100"/>
        <c:noMultiLvlLbl val="0"/>
      </c:catAx>
      <c:valAx>
        <c:axId val="1971170799"/>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9711574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5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5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6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6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6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3" name="Shape 23"/>
        <p:cNvGrpSpPr/>
        <p:nvPr/>
      </p:nvGrpSpPr>
      <p:grpSpPr>
        <a:xfrm>
          <a:off x="0" y="0"/>
          <a:ext cx="0" cy="0"/>
          <a:chOff x="0" y="0"/>
          <a:chExt cx="0" cy="0"/>
        </a:xfrm>
      </p:grpSpPr>
      <p:sp>
        <p:nvSpPr>
          <p:cNvPr id="24" name="Google Shape;24;p5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9" name="Shape 29"/>
        <p:cNvGrpSpPr/>
        <p:nvPr/>
      </p:nvGrpSpPr>
      <p:grpSpPr>
        <a:xfrm>
          <a:off x="0" y="0"/>
          <a:ext cx="0" cy="0"/>
          <a:chOff x="0" y="0"/>
          <a:chExt cx="0" cy="0"/>
        </a:xfrm>
      </p:grpSpPr>
      <p:sp>
        <p:nvSpPr>
          <p:cNvPr id="30" name="Google Shape;3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36" name="Shape 36"/>
        <p:cNvGrpSpPr/>
        <p:nvPr/>
      </p:nvGrpSpPr>
      <p:grpSpPr>
        <a:xfrm>
          <a:off x="0" y="0"/>
          <a:ext cx="0" cy="0"/>
          <a:chOff x="0" y="0"/>
          <a:chExt cx="0" cy="0"/>
        </a:xfrm>
      </p:grpSpPr>
      <p:sp>
        <p:nvSpPr>
          <p:cNvPr id="37" name="Google Shape;37;p5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5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5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5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5" name="Shape 45"/>
        <p:cNvGrpSpPr/>
        <p:nvPr/>
      </p:nvGrpSpPr>
      <p:grpSpPr>
        <a:xfrm>
          <a:off x="0" y="0"/>
          <a:ext cx="0" cy="0"/>
          <a:chOff x="0" y="0"/>
          <a:chExt cx="0" cy="0"/>
        </a:xfrm>
      </p:grpSpPr>
      <p:sp>
        <p:nvSpPr>
          <p:cNvPr id="46" name="Google Shape;46;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0" name="Shape 50"/>
        <p:cNvGrpSpPr/>
        <p:nvPr/>
      </p:nvGrpSpPr>
      <p:grpSpPr>
        <a:xfrm>
          <a:off x="0" y="0"/>
          <a:ext cx="0" cy="0"/>
          <a:chOff x="0" y="0"/>
          <a:chExt cx="0" cy="0"/>
        </a:xfrm>
      </p:grpSpPr>
      <p:sp>
        <p:nvSpPr>
          <p:cNvPr id="51" name="Google Shape;51;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5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6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0"/>
          <p:cNvSpPr/>
          <p:nvPr>
            <p:ph idx="2" type="pic"/>
          </p:nvPr>
        </p:nvSpPr>
        <p:spPr>
          <a:xfrm>
            <a:off x="5183188" y="987425"/>
            <a:ext cx="6172200" cy="4873625"/>
          </a:xfrm>
          <a:prstGeom prst="rect">
            <a:avLst/>
          </a:prstGeom>
          <a:noFill/>
          <a:ln>
            <a:noFill/>
          </a:ln>
        </p:spPr>
      </p:sp>
      <p:sp>
        <p:nvSpPr>
          <p:cNvPr id="64" name="Google Shape;64;p6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8.png"/><Relationship Id="rId11" Type="http://schemas.openxmlformats.org/officeDocument/2006/relationships/image" Target="../media/image12.png"/><Relationship Id="rId10" Type="http://schemas.openxmlformats.org/officeDocument/2006/relationships/image" Target="../media/image4.png"/><Relationship Id="rId9"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32.png"/><Relationship Id="rId7" Type="http://schemas.openxmlformats.org/officeDocument/2006/relationships/image" Target="../media/image1.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8.jp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2.png"/><Relationship Id="rId10" Type="http://schemas.openxmlformats.org/officeDocument/2006/relationships/image" Target="../media/image22.png"/><Relationship Id="rId9" Type="http://schemas.openxmlformats.org/officeDocument/2006/relationships/image" Target="../media/image26.jp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5.png"/><Relationship Id="rId8"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5.png"/><Relationship Id="rId8"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32.png"/><Relationship Id="rId9"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4.png"/><Relationship Id="rId8"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32.png"/><Relationship Id="rId10" Type="http://schemas.openxmlformats.org/officeDocument/2006/relationships/chart" Target="../charts/chart2.xml"/><Relationship Id="rId9" Type="http://schemas.openxmlformats.org/officeDocument/2006/relationships/image" Target="../media/image31.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29.png"/><Relationship Id="rId8"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2.png"/><Relationship Id="rId9" Type="http://schemas.openxmlformats.org/officeDocument/2006/relationships/image" Target="../media/image35.jp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38.jpg"/><Relationship Id="rId8" Type="http://schemas.openxmlformats.org/officeDocument/2006/relationships/image" Target="../media/image4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36.png"/><Relationship Id="rId8"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7.pn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4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32.png"/><Relationship Id="rId9" Type="http://schemas.openxmlformats.org/officeDocument/2006/relationships/image" Target="../media/image45.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44.jpg"/><Relationship Id="rId8"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48.jpg"/><Relationship Id="rId8"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36.png"/><Relationship Id="rId8"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7.pn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5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5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5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57.png"/><Relationship Id="rId8"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2.png"/><Relationship Id="rId11" Type="http://schemas.openxmlformats.org/officeDocument/2006/relationships/image" Target="../media/image64.png"/><Relationship Id="rId10" Type="http://schemas.openxmlformats.org/officeDocument/2006/relationships/image" Target="../media/image60.png"/><Relationship Id="rId9" Type="http://schemas.openxmlformats.org/officeDocument/2006/relationships/image" Target="../media/image58.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67.png"/><Relationship Id="rId8"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7.pn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6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7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7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72.jpg"/><Relationship Id="rId8" Type="http://schemas.openxmlformats.org/officeDocument/2006/relationships/image" Target="../media/image6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7.pn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png"/><Relationship Id="rId7"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7.png"/><Relationship Id="rId4" Type="http://schemas.openxmlformats.org/officeDocument/2006/relationships/image" Target="../media/image8.png"/><Relationship Id="rId5" Type="http://schemas.openxmlformats.org/officeDocument/2006/relationships/image" Target="../media/image32.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2.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20.pn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2.png"/><Relationship Id="rId9"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9.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5448741" y="152400"/>
            <a:ext cx="5205260" cy="661641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85" name="Google Shape;85;p1"/>
          <p:cNvPicPr preferRelativeResize="0"/>
          <p:nvPr/>
        </p:nvPicPr>
        <p:blipFill rotWithShape="1">
          <a:blip r:embed="rId4">
            <a:alphaModFix/>
          </a:blip>
          <a:srcRect b="2269" l="0" r="0" t="0"/>
          <a:stretch/>
        </p:blipFill>
        <p:spPr>
          <a:xfrm>
            <a:off x="8950398" y="0"/>
            <a:ext cx="3227087" cy="6858000"/>
          </a:xfrm>
          <a:prstGeom prst="rect">
            <a:avLst/>
          </a:prstGeom>
          <a:noFill/>
          <a:ln>
            <a:noFill/>
          </a:ln>
        </p:spPr>
      </p:pic>
      <p:pic>
        <p:nvPicPr>
          <p:cNvPr id="86" name="Google Shape;86;p1"/>
          <p:cNvPicPr preferRelativeResize="0"/>
          <p:nvPr/>
        </p:nvPicPr>
        <p:blipFill rotWithShape="1">
          <a:blip r:embed="rId5">
            <a:alphaModFix/>
          </a:blip>
          <a:srcRect b="0" l="0" r="0" t="0"/>
          <a:stretch/>
        </p:blipFill>
        <p:spPr>
          <a:xfrm rot="5400000">
            <a:off x="-3632" y="293914"/>
            <a:ext cx="6567719" cy="6560458"/>
          </a:xfrm>
          <a:prstGeom prst="roundRect">
            <a:avLst>
              <a:gd fmla="val 8594" name="adj"/>
            </a:avLst>
          </a:prstGeom>
          <a:solidFill>
            <a:srgbClr val="ECECEC"/>
          </a:solidFill>
          <a:ln>
            <a:noFill/>
          </a:ln>
        </p:spPr>
      </p:pic>
      <p:pic>
        <p:nvPicPr>
          <p:cNvPr id="87" name="Google Shape;87;p1"/>
          <p:cNvPicPr preferRelativeResize="0"/>
          <p:nvPr/>
        </p:nvPicPr>
        <p:blipFill rotWithShape="1">
          <a:blip r:embed="rId6">
            <a:alphaModFix/>
          </a:blip>
          <a:srcRect b="0" l="0" r="0" t="0"/>
          <a:stretch/>
        </p:blipFill>
        <p:spPr>
          <a:xfrm>
            <a:off x="0" y="0"/>
            <a:ext cx="12177485" cy="6857997"/>
          </a:xfrm>
          <a:prstGeom prst="rect">
            <a:avLst/>
          </a:prstGeom>
          <a:noFill/>
          <a:ln>
            <a:noFill/>
          </a:ln>
        </p:spPr>
      </p:pic>
      <p:sp>
        <p:nvSpPr>
          <p:cNvPr id="88" name="Google Shape;88;p1"/>
          <p:cNvSpPr txBox="1"/>
          <p:nvPr/>
        </p:nvSpPr>
        <p:spPr>
          <a:xfrm>
            <a:off x="644724" y="2378382"/>
            <a:ext cx="5354143" cy="1041567"/>
          </a:xfrm>
          <a:prstGeom prst="rect">
            <a:avLst/>
          </a:prstGeom>
          <a:noFill/>
          <a:ln>
            <a:noFill/>
          </a:ln>
          <a:effectLst>
            <a:outerShdw blurRad="63500" sx="187000" rotWithShape="0" algn="ctr" sy="187000">
              <a:srgbClr val="7F7F7F">
                <a:alpha val="91764"/>
              </a:srgbClr>
            </a:outerShdw>
          </a:effectLst>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0" i="0" lang="es-ES" sz="2000" u="none" cap="none" strike="noStrike">
                <a:solidFill>
                  <a:schemeClr val="lt1"/>
                </a:solidFill>
                <a:latin typeface="Arial Black"/>
                <a:ea typeface="Arial Black"/>
                <a:cs typeface="Arial Black"/>
                <a:sym typeface="Arial Black"/>
              </a:rPr>
              <a:t>“ PROGRAMA DE EJERCICIO FÍSICO </a:t>
            </a:r>
            <a:endParaRPr/>
          </a:p>
          <a:p>
            <a:pPr indent="0" lvl="0" marL="0" marR="0" rtl="0" algn="l">
              <a:lnSpc>
                <a:spcPct val="125000"/>
              </a:lnSpc>
              <a:spcBef>
                <a:spcPts val="0"/>
              </a:spcBef>
              <a:spcAft>
                <a:spcPts val="0"/>
              </a:spcAft>
              <a:buNone/>
            </a:pPr>
            <a:r>
              <a:rPr b="0" i="0" lang="es-ES" sz="2000" u="none" cap="none" strike="noStrike">
                <a:solidFill>
                  <a:schemeClr val="dk1"/>
                </a:solidFill>
                <a:latin typeface="Arial"/>
                <a:ea typeface="Arial"/>
                <a:cs typeface="Arial"/>
                <a:sym typeface="Arial"/>
              </a:rPr>
              <a:t>PARA LA SALUD HOLÍSTICA </a:t>
            </a:r>
            <a:endParaRPr/>
          </a:p>
          <a:p>
            <a:pPr indent="0" lvl="0" marL="0" marR="0" rtl="0" algn="l">
              <a:lnSpc>
                <a:spcPct val="125000"/>
              </a:lnSpc>
              <a:spcBef>
                <a:spcPts val="0"/>
              </a:spcBef>
              <a:spcAft>
                <a:spcPts val="0"/>
              </a:spcAft>
              <a:buNone/>
            </a:pPr>
            <a:r>
              <a:rPr b="0" i="0" lang="es-ES" sz="2000" u="none" cap="none" strike="noStrike">
                <a:solidFill>
                  <a:schemeClr val="lt1"/>
                </a:solidFill>
                <a:latin typeface="Arial Black"/>
                <a:ea typeface="Arial Black"/>
                <a:cs typeface="Arial Black"/>
                <a:sym typeface="Arial Black"/>
              </a:rPr>
              <a:t>EN PERSONAS MAYORES ”</a:t>
            </a:r>
            <a:endParaRPr b="0" i="0" sz="2000" u="none" cap="none" strike="noStrike">
              <a:solidFill>
                <a:schemeClr val="lt1"/>
              </a:solidFill>
              <a:latin typeface="Arial Black"/>
              <a:ea typeface="Arial Black"/>
              <a:cs typeface="Arial Black"/>
              <a:sym typeface="Arial Black"/>
            </a:endParaRPr>
          </a:p>
        </p:txBody>
      </p:sp>
      <p:sp>
        <p:nvSpPr>
          <p:cNvPr id="89" name="Google Shape;89;p1"/>
          <p:cNvSpPr txBox="1"/>
          <p:nvPr>
            <p:ph idx="1" type="subTitle"/>
          </p:nvPr>
        </p:nvSpPr>
        <p:spPr>
          <a:xfrm>
            <a:off x="860390" y="4837058"/>
            <a:ext cx="4588351" cy="380838"/>
          </a:xfrm>
          <a:prstGeom prst="rect">
            <a:avLst/>
          </a:prstGeom>
          <a:noFill/>
          <a:ln>
            <a:noFill/>
          </a:ln>
        </p:spPr>
        <p:txBody>
          <a:bodyPr anchorCtr="0" anchor="t" bIns="45700" lIns="91425" spcFirstLastPara="1" rIns="91425" wrap="square" tIns="45700">
            <a:noAutofit/>
          </a:bodyPr>
          <a:lstStyle/>
          <a:p>
            <a:pPr indent="0" lvl="0" marL="0" rtl="0" algn="l">
              <a:lnSpc>
                <a:spcPct val="43750"/>
              </a:lnSpc>
              <a:spcBef>
                <a:spcPts val="0"/>
              </a:spcBef>
              <a:spcAft>
                <a:spcPts val="0"/>
              </a:spcAft>
              <a:buClr>
                <a:schemeClr val="lt1"/>
              </a:buClr>
              <a:buSzPts val="1600"/>
              <a:buNone/>
            </a:pPr>
            <a:r>
              <a:rPr lang="es-ES" sz="1600">
                <a:solidFill>
                  <a:schemeClr val="lt1"/>
                </a:solidFill>
                <a:latin typeface="Arial"/>
                <a:ea typeface="Arial"/>
                <a:cs typeface="Arial"/>
                <a:sym typeface="Arial"/>
              </a:rPr>
              <a:t>Dr. ANTONIO CASIMIRO ANDÚJAR</a:t>
            </a:r>
            <a:endParaRPr/>
          </a:p>
          <a:p>
            <a:pPr indent="0" lvl="0" marL="0" rtl="0" algn="l">
              <a:lnSpc>
                <a:spcPct val="43750"/>
              </a:lnSpc>
              <a:spcBef>
                <a:spcPts val="1000"/>
              </a:spcBef>
              <a:spcAft>
                <a:spcPts val="0"/>
              </a:spcAft>
              <a:buClr>
                <a:schemeClr val="lt1"/>
              </a:buClr>
              <a:buSzPts val="1600"/>
              <a:buNone/>
            </a:pPr>
            <a:r>
              <a:rPr lang="es-ES" sz="1600">
                <a:solidFill>
                  <a:schemeClr val="lt1"/>
                </a:solidFill>
                <a:latin typeface="Arial"/>
                <a:ea typeface="Arial"/>
                <a:cs typeface="Arial"/>
                <a:sym typeface="Arial"/>
              </a:rPr>
              <a:t>Dr. MIGUEL ÁNGEL ARAQUE MARTÍNEZ</a:t>
            </a:r>
            <a:endParaRPr/>
          </a:p>
        </p:txBody>
      </p:sp>
      <p:sp>
        <p:nvSpPr>
          <p:cNvPr id="90" name="Google Shape;90;p1"/>
          <p:cNvSpPr txBox="1"/>
          <p:nvPr/>
        </p:nvSpPr>
        <p:spPr>
          <a:xfrm>
            <a:off x="882615" y="5270597"/>
            <a:ext cx="341361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2000" u="none" cap="none" strike="noStrike">
                <a:solidFill>
                  <a:schemeClr val="dk1"/>
                </a:solidFill>
                <a:latin typeface="Arial"/>
                <a:ea typeface="Arial"/>
                <a:cs typeface="Arial"/>
                <a:sym typeface="Arial"/>
              </a:rPr>
              <a:t>Universidad de Almería  </a:t>
            </a:r>
            <a:r>
              <a:rPr b="1" i="0" lang="es-ES" sz="2000" u="none" cap="none" strike="noStrike">
                <a:solidFill>
                  <a:schemeClr val="dk1"/>
                </a:solidFill>
                <a:latin typeface="Arial"/>
                <a:ea typeface="Arial"/>
                <a:cs typeface="Arial"/>
                <a:sym typeface="Arial"/>
              </a:rPr>
              <a:t>• España</a:t>
            </a:r>
            <a:endParaRPr/>
          </a:p>
        </p:txBody>
      </p:sp>
      <p:pic>
        <p:nvPicPr>
          <p:cNvPr descr="Centro educativo" id="91" name="Google Shape;91;p1"/>
          <p:cNvPicPr preferRelativeResize="0"/>
          <p:nvPr/>
        </p:nvPicPr>
        <p:blipFill rotWithShape="1">
          <a:blip r:embed="rId7">
            <a:alphaModFix/>
          </a:blip>
          <a:srcRect b="0" l="0" r="0" t="0"/>
          <a:stretch/>
        </p:blipFill>
        <p:spPr>
          <a:xfrm>
            <a:off x="2199621" y="5637258"/>
            <a:ext cx="1131556" cy="1131556"/>
          </a:xfrm>
          <a:prstGeom prst="rect">
            <a:avLst/>
          </a:prstGeom>
          <a:noFill/>
          <a:ln>
            <a:noFill/>
          </a:ln>
        </p:spPr>
      </p:pic>
      <p:sp>
        <p:nvSpPr>
          <p:cNvPr id="92" name="Google Shape;92;p1"/>
          <p:cNvSpPr/>
          <p:nvPr/>
        </p:nvSpPr>
        <p:spPr>
          <a:xfrm>
            <a:off x="860390" y="5296470"/>
            <a:ext cx="3537439" cy="373667"/>
          </a:xfrm>
          <a:prstGeom prst="roundRect">
            <a:avLst>
              <a:gd fmla="val 50000" name="adj"/>
            </a:avLst>
          </a:prstGeom>
          <a:noFill/>
          <a:ln cap="flat" cmpd="sng" w="444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Flecha lineal: curva en sentido de las agujas del reloj" id="93" name="Google Shape;93;p1"/>
          <p:cNvPicPr preferRelativeResize="0"/>
          <p:nvPr/>
        </p:nvPicPr>
        <p:blipFill rotWithShape="1">
          <a:blip r:embed="rId8">
            <a:alphaModFix/>
          </a:blip>
          <a:srcRect b="0" l="0" r="0" t="0"/>
          <a:stretch/>
        </p:blipFill>
        <p:spPr>
          <a:xfrm flipH="1" rot="-1300601">
            <a:off x="4195147" y="3710726"/>
            <a:ext cx="1486632" cy="1952359"/>
          </a:xfrm>
          <a:prstGeom prst="rect">
            <a:avLst/>
          </a:prstGeom>
          <a:noFill/>
          <a:ln>
            <a:noFill/>
          </a:ln>
        </p:spPr>
      </p:pic>
      <p:pic>
        <p:nvPicPr>
          <p:cNvPr id="94" name="Google Shape;94;p1"/>
          <p:cNvPicPr preferRelativeResize="0"/>
          <p:nvPr/>
        </p:nvPicPr>
        <p:blipFill rotWithShape="1">
          <a:blip r:embed="rId9">
            <a:alphaModFix/>
          </a:blip>
          <a:srcRect b="0" l="0" r="0" t="0"/>
          <a:stretch/>
        </p:blipFill>
        <p:spPr>
          <a:xfrm>
            <a:off x="592528" y="922745"/>
            <a:ext cx="5659079" cy="1246494"/>
          </a:xfrm>
          <a:prstGeom prst="rect">
            <a:avLst/>
          </a:prstGeom>
          <a:noFill/>
          <a:ln>
            <a:noFill/>
          </a:ln>
        </p:spPr>
      </p:pic>
      <p:pic>
        <p:nvPicPr>
          <p:cNvPr id="95" name="Google Shape;95;p1"/>
          <p:cNvPicPr preferRelativeResize="0"/>
          <p:nvPr/>
        </p:nvPicPr>
        <p:blipFill rotWithShape="1">
          <a:blip r:embed="rId4">
            <a:alphaModFix/>
          </a:blip>
          <a:srcRect b="0" l="0" r="0" t="0"/>
          <a:stretch/>
        </p:blipFill>
        <p:spPr>
          <a:xfrm>
            <a:off x="-5947722" y="-2298114"/>
            <a:ext cx="3227087" cy="3350400"/>
          </a:xfrm>
          <a:prstGeom prst="rect">
            <a:avLst/>
          </a:prstGeom>
          <a:noFill/>
          <a:ln>
            <a:noFill/>
          </a:ln>
        </p:spPr>
      </p:pic>
      <p:pic>
        <p:nvPicPr>
          <p:cNvPr id="96" name="Google Shape;96;p1"/>
          <p:cNvPicPr preferRelativeResize="0"/>
          <p:nvPr/>
        </p:nvPicPr>
        <p:blipFill rotWithShape="1">
          <a:blip r:embed="rId10">
            <a:alphaModFix/>
          </a:blip>
          <a:srcRect b="0" l="0" r="0" t="0"/>
          <a:stretch/>
        </p:blipFill>
        <p:spPr>
          <a:xfrm>
            <a:off x="-7940815" y="-2529692"/>
            <a:ext cx="8515375" cy="15114337"/>
          </a:xfrm>
          <a:prstGeom prst="rect">
            <a:avLst/>
          </a:prstGeom>
          <a:noFill/>
          <a:ln>
            <a:noFill/>
          </a:ln>
        </p:spPr>
      </p:pic>
      <p:pic>
        <p:nvPicPr>
          <p:cNvPr id="97" name="Google Shape;97;p1"/>
          <p:cNvPicPr preferRelativeResize="0"/>
          <p:nvPr/>
        </p:nvPicPr>
        <p:blipFill rotWithShape="1">
          <a:blip r:embed="rId11">
            <a:alphaModFix/>
          </a:blip>
          <a:srcRect b="0" l="9992" r="0" t="18987"/>
          <a:stretch/>
        </p:blipFill>
        <p:spPr>
          <a:xfrm>
            <a:off x="5965292" y="526826"/>
            <a:ext cx="4685146" cy="6323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10"/>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219" name="Google Shape;219;p10"/>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220" name="Google Shape;220;p10"/>
          <p:cNvPicPr preferRelativeResize="0"/>
          <p:nvPr/>
        </p:nvPicPr>
        <p:blipFill rotWithShape="1">
          <a:blip r:embed="rId5">
            <a:alphaModFix/>
          </a:blip>
          <a:srcRect b="0" l="0" r="0" t="0"/>
          <a:stretch/>
        </p:blipFill>
        <p:spPr>
          <a:xfrm rot="5400000">
            <a:off x="1650998" y="-1446484"/>
            <a:ext cx="6451601" cy="9753601"/>
          </a:xfrm>
          <a:prstGeom prst="roundRect">
            <a:avLst>
              <a:gd fmla="val 8594" name="adj"/>
            </a:avLst>
          </a:prstGeom>
          <a:solidFill>
            <a:srgbClr val="ECECEC"/>
          </a:solidFill>
          <a:ln>
            <a:noFill/>
          </a:ln>
        </p:spPr>
      </p:pic>
      <p:pic>
        <p:nvPicPr>
          <p:cNvPr id="221" name="Google Shape;221;p10"/>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222" name="Google Shape;222;p10"/>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23" name="Google Shape;223;p10"/>
          <p:cNvPicPr preferRelativeResize="0"/>
          <p:nvPr/>
        </p:nvPicPr>
        <p:blipFill rotWithShape="1">
          <a:blip r:embed="rId7">
            <a:alphaModFix/>
          </a:blip>
          <a:srcRect b="0" l="0" r="0" t="0"/>
          <a:stretch/>
        </p:blipFill>
        <p:spPr>
          <a:xfrm>
            <a:off x="1521134" y="1379382"/>
            <a:ext cx="6543191" cy="4792817"/>
          </a:xfrm>
          <a:prstGeom prst="roundRect">
            <a:avLst>
              <a:gd fmla="val 4167" name="adj"/>
            </a:avLst>
          </a:prstGeom>
          <a:solidFill>
            <a:srgbClr val="FFFFFF"/>
          </a:solidFill>
          <a:ln cap="sq" cmpd="sng" w="76200">
            <a:solidFill>
              <a:schemeClr val="dk1"/>
            </a:solidFill>
            <a:prstDash val="solid"/>
            <a:miter lim="800000"/>
            <a:headEnd len="sm" w="sm" type="none"/>
            <a:tailEnd len="sm" w="sm" type="none"/>
          </a:ln>
        </p:spPr>
      </p:pic>
      <p:pic>
        <p:nvPicPr>
          <p:cNvPr descr="Gráfico de barras" id="224" name="Google Shape;224;p10"/>
          <p:cNvPicPr preferRelativeResize="0"/>
          <p:nvPr/>
        </p:nvPicPr>
        <p:blipFill rotWithShape="1">
          <a:blip r:embed="rId8">
            <a:alphaModFix/>
          </a:blip>
          <a:srcRect b="0" l="0" r="0" t="0"/>
          <a:stretch/>
        </p:blipFill>
        <p:spPr>
          <a:xfrm>
            <a:off x="599188" y="460818"/>
            <a:ext cx="685486" cy="685486"/>
          </a:xfrm>
          <a:prstGeom prst="rect">
            <a:avLst/>
          </a:prstGeom>
          <a:noFill/>
          <a:ln>
            <a:noFill/>
          </a:ln>
        </p:spPr>
      </p:pic>
      <p:sp>
        <p:nvSpPr>
          <p:cNvPr id="225" name="Google Shape;225;p10"/>
          <p:cNvSpPr txBox="1"/>
          <p:nvPr/>
        </p:nvSpPr>
        <p:spPr>
          <a:xfrm>
            <a:off x="1174158" y="772518"/>
            <a:ext cx="783739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PROYECCIÓN DE LA POBLACIÓN SEGÚN SEXO Y EDAD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11"/>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231" name="Google Shape;231;p11"/>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232" name="Google Shape;232;p11"/>
          <p:cNvPicPr preferRelativeResize="0"/>
          <p:nvPr/>
        </p:nvPicPr>
        <p:blipFill rotWithShape="1">
          <a:blip r:embed="rId5">
            <a:alphaModFix/>
          </a:blip>
          <a:srcRect b="0" l="0" r="0" t="0"/>
          <a:stretch/>
        </p:blipFill>
        <p:spPr>
          <a:xfrm rot="5400000">
            <a:off x="1650998" y="-1446484"/>
            <a:ext cx="6451601" cy="9753601"/>
          </a:xfrm>
          <a:prstGeom prst="roundRect">
            <a:avLst>
              <a:gd fmla="val 8594" name="adj"/>
            </a:avLst>
          </a:prstGeom>
          <a:solidFill>
            <a:srgbClr val="ECECEC"/>
          </a:solidFill>
          <a:ln>
            <a:noFill/>
          </a:ln>
        </p:spPr>
      </p:pic>
      <p:pic>
        <p:nvPicPr>
          <p:cNvPr id="233" name="Google Shape;233;p11"/>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234" name="Google Shape;234;p11"/>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Gráfico de barras" id="235" name="Google Shape;235;p11"/>
          <p:cNvPicPr preferRelativeResize="0"/>
          <p:nvPr/>
        </p:nvPicPr>
        <p:blipFill rotWithShape="1">
          <a:blip r:embed="rId7">
            <a:alphaModFix/>
          </a:blip>
          <a:srcRect b="0" l="0" r="0" t="0"/>
          <a:stretch/>
        </p:blipFill>
        <p:spPr>
          <a:xfrm>
            <a:off x="599188" y="460818"/>
            <a:ext cx="685486" cy="685486"/>
          </a:xfrm>
          <a:prstGeom prst="rect">
            <a:avLst/>
          </a:prstGeom>
          <a:noFill/>
          <a:ln>
            <a:noFill/>
          </a:ln>
        </p:spPr>
      </p:pic>
      <p:sp>
        <p:nvSpPr>
          <p:cNvPr id="236" name="Google Shape;236;p11"/>
          <p:cNvSpPr txBox="1"/>
          <p:nvPr/>
        </p:nvSpPr>
        <p:spPr>
          <a:xfrm>
            <a:off x="1174158" y="772518"/>
            <a:ext cx="790634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REALIDAD DE LA POBLACION DE PERSONAS MAYORES</a:t>
            </a:r>
            <a:endParaRPr/>
          </a:p>
        </p:txBody>
      </p:sp>
      <p:pic>
        <p:nvPicPr>
          <p:cNvPr id="237" name="Google Shape;237;p11"/>
          <p:cNvPicPr preferRelativeResize="0"/>
          <p:nvPr/>
        </p:nvPicPr>
        <p:blipFill rotWithShape="1">
          <a:blip r:embed="rId8">
            <a:alphaModFix/>
          </a:blip>
          <a:srcRect b="0" l="0" r="0" t="0"/>
          <a:stretch/>
        </p:blipFill>
        <p:spPr>
          <a:xfrm>
            <a:off x="413606" y="2227243"/>
            <a:ext cx="4386080" cy="3268337"/>
          </a:xfrm>
          <a:prstGeom prst="roundRect">
            <a:avLst>
              <a:gd fmla="val 4167" name="adj"/>
            </a:avLst>
          </a:prstGeom>
          <a:solidFill>
            <a:srgbClr val="FFFFFF"/>
          </a:solidFill>
          <a:ln cap="sq" cmpd="sng" w="53975">
            <a:solidFill>
              <a:schemeClr val="dk1"/>
            </a:solidFill>
            <a:prstDash val="solid"/>
            <a:miter lim="800000"/>
            <a:headEnd len="sm" w="sm" type="none"/>
            <a:tailEnd len="sm" w="sm" type="none"/>
          </a:ln>
        </p:spPr>
      </p:pic>
      <p:pic>
        <p:nvPicPr>
          <p:cNvPr id="238" name="Google Shape;238;p11"/>
          <p:cNvPicPr preferRelativeResize="0"/>
          <p:nvPr/>
        </p:nvPicPr>
        <p:blipFill rotWithShape="1">
          <a:blip r:embed="rId9">
            <a:alphaModFix/>
          </a:blip>
          <a:srcRect b="0" l="0" r="0" t="0"/>
          <a:stretch/>
        </p:blipFill>
        <p:spPr>
          <a:xfrm>
            <a:off x="5162314" y="2227243"/>
            <a:ext cx="4103109" cy="3268338"/>
          </a:xfrm>
          <a:prstGeom prst="roundRect">
            <a:avLst>
              <a:gd fmla="val 4167" name="adj"/>
            </a:avLst>
          </a:prstGeom>
          <a:solidFill>
            <a:srgbClr val="FFFFFF"/>
          </a:solidFill>
          <a:ln cap="sq" cmpd="sng" w="53975">
            <a:solidFill>
              <a:schemeClr val="dk1"/>
            </a:solidFill>
            <a:prstDash val="solid"/>
            <a:miter lim="800000"/>
            <a:headEnd len="sm" w="sm" type="none"/>
            <a:tailEnd len="sm" w="sm" type="none"/>
          </a:ln>
        </p:spPr>
      </p:pic>
      <p:sp>
        <p:nvSpPr>
          <p:cNvPr id="239" name="Google Shape;239;p11"/>
          <p:cNvSpPr txBox="1"/>
          <p:nvPr/>
        </p:nvSpPr>
        <p:spPr>
          <a:xfrm>
            <a:off x="1530429" y="5573077"/>
            <a:ext cx="228039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España, 1900</a:t>
            </a:r>
            <a:endParaRPr/>
          </a:p>
        </p:txBody>
      </p:sp>
      <p:sp>
        <p:nvSpPr>
          <p:cNvPr id="240" name="Google Shape;240;p11"/>
          <p:cNvSpPr txBox="1"/>
          <p:nvPr/>
        </p:nvSpPr>
        <p:spPr>
          <a:xfrm>
            <a:off x="6216890" y="5572362"/>
            <a:ext cx="228039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España, 2017</a:t>
            </a:r>
            <a:endParaRPr/>
          </a:p>
        </p:txBody>
      </p:sp>
      <p:sp>
        <p:nvSpPr>
          <p:cNvPr id="241" name="Google Shape;241;p11"/>
          <p:cNvSpPr/>
          <p:nvPr/>
        </p:nvSpPr>
        <p:spPr>
          <a:xfrm>
            <a:off x="3810826" y="1451437"/>
            <a:ext cx="414373" cy="457232"/>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2" name="Google Shape;242;p11"/>
          <p:cNvSpPr/>
          <p:nvPr/>
        </p:nvSpPr>
        <p:spPr>
          <a:xfrm>
            <a:off x="4701382" y="1451436"/>
            <a:ext cx="314923" cy="45723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3" name="Google Shape;243;p11"/>
          <p:cNvSpPr/>
          <p:nvPr/>
        </p:nvSpPr>
        <p:spPr>
          <a:xfrm rot="10800000">
            <a:off x="5539234" y="1464879"/>
            <a:ext cx="389510" cy="457232"/>
          </a:xfrm>
          <a:prstGeom prst="trapezoid">
            <a:avLst>
              <a:gd fmla="val 25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Flecha con curva ligera" id="244" name="Google Shape;244;p11"/>
          <p:cNvPicPr preferRelativeResize="0"/>
          <p:nvPr/>
        </p:nvPicPr>
        <p:blipFill rotWithShape="1">
          <a:blip r:embed="rId10">
            <a:alphaModFix/>
          </a:blip>
          <a:srcRect b="0" l="0" r="0" t="0"/>
          <a:stretch/>
        </p:blipFill>
        <p:spPr>
          <a:xfrm>
            <a:off x="4225199" y="1473100"/>
            <a:ext cx="364561" cy="364561"/>
          </a:xfrm>
          <a:prstGeom prst="rect">
            <a:avLst/>
          </a:prstGeom>
          <a:noFill/>
          <a:ln>
            <a:noFill/>
          </a:ln>
        </p:spPr>
      </p:pic>
      <p:pic>
        <p:nvPicPr>
          <p:cNvPr descr="Flecha con curva ligera" id="245" name="Google Shape;245;p11"/>
          <p:cNvPicPr preferRelativeResize="0"/>
          <p:nvPr/>
        </p:nvPicPr>
        <p:blipFill rotWithShape="1">
          <a:blip r:embed="rId10">
            <a:alphaModFix/>
          </a:blip>
          <a:srcRect b="0" l="0" r="0" t="0"/>
          <a:stretch/>
        </p:blipFill>
        <p:spPr>
          <a:xfrm>
            <a:off x="5100892" y="1473100"/>
            <a:ext cx="364561" cy="3645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2"/>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251" name="Google Shape;251;p12"/>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252" name="Google Shape;252;p12"/>
          <p:cNvPicPr preferRelativeResize="0"/>
          <p:nvPr/>
        </p:nvPicPr>
        <p:blipFill rotWithShape="1">
          <a:blip r:embed="rId5">
            <a:alphaModFix/>
          </a:blip>
          <a:srcRect b="0" l="0" r="0" t="0"/>
          <a:stretch/>
        </p:blipFill>
        <p:spPr>
          <a:xfrm rot="5400000">
            <a:off x="1650998" y="-1446484"/>
            <a:ext cx="6451601" cy="9753601"/>
          </a:xfrm>
          <a:prstGeom prst="roundRect">
            <a:avLst>
              <a:gd fmla="val 8594" name="adj"/>
            </a:avLst>
          </a:prstGeom>
          <a:solidFill>
            <a:srgbClr val="ECECEC"/>
          </a:solidFill>
          <a:ln>
            <a:noFill/>
          </a:ln>
        </p:spPr>
      </p:pic>
      <p:pic>
        <p:nvPicPr>
          <p:cNvPr id="253" name="Google Shape;253;p12"/>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254" name="Google Shape;254;p12"/>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Gráfico de barras" id="255" name="Google Shape;255;p12"/>
          <p:cNvPicPr preferRelativeResize="0"/>
          <p:nvPr/>
        </p:nvPicPr>
        <p:blipFill rotWithShape="1">
          <a:blip r:embed="rId7">
            <a:alphaModFix/>
          </a:blip>
          <a:srcRect b="0" l="0" r="0" t="0"/>
          <a:stretch/>
        </p:blipFill>
        <p:spPr>
          <a:xfrm>
            <a:off x="599188" y="460818"/>
            <a:ext cx="685486" cy="685486"/>
          </a:xfrm>
          <a:prstGeom prst="rect">
            <a:avLst/>
          </a:prstGeom>
          <a:noFill/>
          <a:ln>
            <a:noFill/>
          </a:ln>
        </p:spPr>
      </p:pic>
      <p:sp>
        <p:nvSpPr>
          <p:cNvPr id="256" name="Google Shape;256;p12"/>
          <p:cNvSpPr txBox="1"/>
          <p:nvPr/>
        </p:nvSpPr>
        <p:spPr>
          <a:xfrm>
            <a:off x="1799927" y="484703"/>
            <a:ext cx="6153742"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ENVEJECIMIENTO DEL ENVEJECIMIENTO</a:t>
            </a:r>
            <a:endParaRPr/>
          </a:p>
        </p:txBody>
      </p:sp>
      <p:sp>
        <p:nvSpPr>
          <p:cNvPr id="257" name="Google Shape;257;p12"/>
          <p:cNvSpPr txBox="1"/>
          <p:nvPr/>
        </p:nvSpPr>
        <p:spPr>
          <a:xfrm>
            <a:off x="1179277" y="748728"/>
            <a:ext cx="7403107" cy="3847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1900" u="none" cap="none" strike="noStrike">
                <a:solidFill>
                  <a:schemeClr val="dk1"/>
                </a:solidFill>
                <a:latin typeface="Arial"/>
                <a:ea typeface="Arial"/>
                <a:cs typeface="Arial"/>
                <a:sym typeface="Arial"/>
              </a:rPr>
              <a:t>(enfermamos y nos morimos más tarde: poli-enfermos en cascada)</a:t>
            </a:r>
            <a:endParaRPr/>
          </a:p>
        </p:txBody>
      </p:sp>
      <p:sp>
        <p:nvSpPr>
          <p:cNvPr id="258" name="Google Shape;258;p12"/>
          <p:cNvSpPr txBox="1"/>
          <p:nvPr/>
        </p:nvSpPr>
        <p:spPr>
          <a:xfrm>
            <a:off x="1344678" y="1256772"/>
            <a:ext cx="729284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2000" u="none" cap="none" strike="noStrike">
                <a:solidFill>
                  <a:srgbClr val="FF0000"/>
                </a:solidFill>
                <a:latin typeface="Arial"/>
                <a:ea typeface="Arial"/>
                <a:cs typeface="Arial"/>
                <a:sym typeface="Arial"/>
              </a:rPr>
              <a:t>A partir del año 2000 España empieza a presentar una mayor proporción de personas senior que de jóvenes</a:t>
            </a:r>
            <a:endParaRPr/>
          </a:p>
        </p:txBody>
      </p:sp>
      <p:sp>
        <p:nvSpPr>
          <p:cNvPr id="259" name="Google Shape;259;p12"/>
          <p:cNvSpPr txBox="1"/>
          <p:nvPr/>
        </p:nvSpPr>
        <p:spPr>
          <a:xfrm>
            <a:off x="1509921" y="5805404"/>
            <a:ext cx="69623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800" u="none" cap="none" strike="noStrike">
                <a:solidFill>
                  <a:schemeClr val="dk1"/>
                </a:solidFill>
                <a:latin typeface="Arial"/>
                <a:ea typeface="Arial"/>
                <a:cs typeface="Arial"/>
                <a:sym typeface="Arial"/>
              </a:rPr>
              <a:t>118 mayores de 64 años por cada 100 menores de 16 años (2017)</a:t>
            </a:r>
            <a:endParaRPr/>
          </a:p>
        </p:txBody>
      </p:sp>
      <p:sp>
        <p:nvSpPr>
          <p:cNvPr id="260" name="Google Shape;260;p12"/>
          <p:cNvSpPr txBox="1"/>
          <p:nvPr/>
        </p:nvSpPr>
        <p:spPr>
          <a:xfrm>
            <a:off x="2008554" y="2104649"/>
            <a:ext cx="615374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800"/>
              <a:buFont typeface="Arial Black"/>
              <a:buNone/>
            </a:pPr>
            <a:r>
              <a:rPr b="1" i="0" lang="es-ES" sz="1800" u="none" cap="none" strike="noStrike">
                <a:solidFill>
                  <a:schemeClr val="lt1"/>
                </a:solidFill>
                <a:latin typeface="Arial Black"/>
                <a:ea typeface="Arial Black"/>
                <a:cs typeface="Arial Black"/>
                <a:sym typeface="Arial Black"/>
              </a:rPr>
              <a:t>EVOLUCIÓN INDICE ENVEJECIMIENTO ESPAÑA</a:t>
            </a:r>
            <a:endParaRPr/>
          </a:p>
        </p:txBody>
      </p:sp>
      <p:graphicFrame>
        <p:nvGraphicFramePr>
          <p:cNvPr id="261" name="Google Shape;261;p12"/>
          <p:cNvGraphicFramePr/>
          <p:nvPr/>
        </p:nvGraphicFramePr>
        <p:xfrm>
          <a:off x="385926" y="2440967"/>
          <a:ext cx="8981744" cy="3155164"/>
        </p:xfrm>
        <a:graphic>
          <a:graphicData uri="http://schemas.openxmlformats.org/drawingml/2006/chart">
            <c:chart r:id="rId8"/>
          </a:graphicData>
        </a:graphic>
      </p:graphicFrame>
      <p:sp>
        <p:nvSpPr>
          <p:cNvPr id="262" name="Google Shape;262;p12"/>
          <p:cNvSpPr/>
          <p:nvPr/>
        </p:nvSpPr>
        <p:spPr>
          <a:xfrm>
            <a:off x="8637518" y="2984500"/>
            <a:ext cx="554107" cy="287676"/>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3" name="Google Shape;263;p12"/>
          <p:cNvSpPr/>
          <p:nvPr/>
        </p:nvSpPr>
        <p:spPr>
          <a:xfrm>
            <a:off x="534918" y="4449234"/>
            <a:ext cx="554107" cy="287676"/>
          </a:xfrm>
          <a:prstGeom prst="ellipse">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3"/>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269" name="Google Shape;269;p13"/>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270" name="Google Shape;270;p13"/>
          <p:cNvPicPr preferRelativeResize="0"/>
          <p:nvPr/>
        </p:nvPicPr>
        <p:blipFill rotWithShape="1">
          <a:blip r:embed="rId5">
            <a:alphaModFix/>
          </a:blip>
          <a:srcRect b="0" l="0" r="0" t="0"/>
          <a:stretch/>
        </p:blipFill>
        <p:spPr>
          <a:xfrm rot="5400000">
            <a:off x="1650998" y="-1446484"/>
            <a:ext cx="6451601" cy="9753601"/>
          </a:xfrm>
          <a:prstGeom prst="roundRect">
            <a:avLst>
              <a:gd fmla="val 8594" name="adj"/>
            </a:avLst>
          </a:prstGeom>
          <a:solidFill>
            <a:srgbClr val="ECECEC"/>
          </a:solidFill>
          <a:ln>
            <a:noFill/>
          </a:ln>
        </p:spPr>
      </p:pic>
      <p:pic>
        <p:nvPicPr>
          <p:cNvPr id="271" name="Google Shape;271;p13"/>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272" name="Google Shape;272;p13"/>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3" name="Google Shape;273;p13"/>
          <p:cNvSpPr txBox="1"/>
          <p:nvPr/>
        </p:nvSpPr>
        <p:spPr>
          <a:xfrm>
            <a:off x="422030" y="768427"/>
            <a:ext cx="8845061" cy="93201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b="0" i="0" lang="es-ES" sz="2000" u="none" cap="none" strike="noStrike">
                <a:solidFill>
                  <a:schemeClr val="dk1"/>
                </a:solidFill>
                <a:latin typeface="Arial"/>
                <a:ea typeface="Arial"/>
                <a:cs typeface="Arial"/>
                <a:sym typeface="Arial"/>
              </a:rPr>
              <a:t>El </a:t>
            </a:r>
            <a:r>
              <a:rPr b="1" i="0" lang="es-ES" sz="2000" u="none" cap="none" strike="noStrike">
                <a:solidFill>
                  <a:schemeClr val="dk1"/>
                </a:solidFill>
                <a:latin typeface="Arial"/>
                <a:ea typeface="Arial"/>
                <a:cs typeface="Arial"/>
                <a:sym typeface="Arial"/>
              </a:rPr>
              <a:t>aumento de la longevidad </a:t>
            </a:r>
            <a:r>
              <a:rPr b="0" i="0" lang="es-ES" sz="2000" u="none" cap="none" strike="noStrike">
                <a:solidFill>
                  <a:schemeClr val="dk1"/>
                </a:solidFill>
                <a:latin typeface="Arial"/>
                <a:ea typeface="Arial"/>
                <a:cs typeface="Arial"/>
                <a:sym typeface="Arial"/>
              </a:rPr>
              <a:t>se ha conseguido gracias a los avances médicos, pero no por suprimir las causas de su morbi-mortalidad, que repercutiría en </a:t>
            </a:r>
            <a:r>
              <a:rPr b="1" i="0" lang="es-ES" sz="2000" u="none" cap="none" strike="noStrike">
                <a:solidFill>
                  <a:schemeClr val="dk1"/>
                </a:solidFill>
                <a:latin typeface="Arial"/>
                <a:ea typeface="Arial"/>
                <a:cs typeface="Arial"/>
                <a:sym typeface="Arial"/>
              </a:rPr>
              <a:t>conseguir</a:t>
            </a:r>
            <a:r>
              <a:rPr b="0" i="0" lang="es-ES" sz="2000" u="none" cap="none" strike="noStrike">
                <a:solidFill>
                  <a:schemeClr val="dk1"/>
                </a:solidFill>
                <a:latin typeface="Arial"/>
                <a:ea typeface="Arial"/>
                <a:cs typeface="Arial"/>
                <a:sym typeface="Arial"/>
              </a:rPr>
              <a:t> “</a:t>
            </a:r>
            <a:r>
              <a:rPr b="1" i="0" lang="es-ES" sz="2000" u="none" cap="none" strike="noStrike">
                <a:solidFill>
                  <a:schemeClr val="dk1"/>
                </a:solidFill>
                <a:latin typeface="Arial"/>
                <a:ea typeface="Arial"/>
                <a:cs typeface="Arial"/>
                <a:sym typeface="Arial"/>
              </a:rPr>
              <a:t>mayores sanos y no ancianos incapacitados</a:t>
            </a:r>
            <a:r>
              <a:rPr b="0" i="0" lang="es-ES" sz="2000" u="none" cap="none" strike="noStrike">
                <a:solidFill>
                  <a:schemeClr val="dk1"/>
                </a:solidFill>
                <a:latin typeface="Arial"/>
                <a:ea typeface="Arial"/>
                <a:cs typeface="Arial"/>
                <a:sym typeface="Arial"/>
              </a:rPr>
              <a:t>". </a:t>
            </a:r>
            <a:endParaRPr/>
          </a:p>
        </p:txBody>
      </p:sp>
      <p:pic>
        <p:nvPicPr>
          <p:cNvPr descr="Ejecutar" id="274" name="Google Shape;274;p13"/>
          <p:cNvPicPr preferRelativeResize="0"/>
          <p:nvPr/>
        </p:nvPicPr>
        <p:blipFill rotWithShape="1">
          <a:blip r:embed="rId7">
            <a:alphaModFix/>
          </a:blip>
          <a:srcRect b="0" l="0" r="0" t="0"/>
          <a:stretch/>
        </p:blipFill>
        <p:spPr>
          <a:xfrm>
            <a:off x="1143029" y="4649711"/>
            <a:ext cx="685486" cy="685486"/>
          </a:xfrm>
          <a:prstGeom prst="rect">
            <a:avLst/>
          </a:prstGeom>
          <a:noFill/>
          <a:ln>
            <a:noFill/>
          </a:ln>
        </p:spPr>
      </p:pic>
      <p:grpSp>
        <p:nvGrpSpPr>
          <p:cNvPr id="275" name="Google Shape;275;p13"/>
          <p:cNvGrpSpPr/>
          <p:nvPr/>
        </p:nvGrpSpPr>
        <p:grpSpPr>
          <a:xfrm>
            <a:off x="1926487" y="1630782"/>
            <a:ext cx="5295484" cy="3704415"/>
            <a:chOff x="1921782" y="1414477"/>
            <a:chExt cx="5295484" cy="3704415"/>
          </a:xfrm>
        </p:grpSpPr>
        <p:pic>
          <p:nvPicPr>
            <p:cNvPr id="276" name="Google Shape;276;p13"/>
            <p:cNvPicPr preferRelativeResize="0"/>
            <p:nvPr/>
          </p:nvPicPr>
          <p:blipFill rotWithShape="1">
            <a:blip r:embed="rId8">
              <a:alphaModFix/>
            </a:blip>
            <a:srcRect b="0" l="0" r="0" t="0"/>
            <a:stretch/>
          </p:blipFill>
          <p:spPr>
            <a:xfrm>
              <a:off x="1921782" y="2233245"/>
              <a:ext cx="5255080" cy="2868061"/>
            </a:xfrm>
            <a:prstGeom prst="roundRect">
              <a:avLst>
                <a:gd fmla="val 4167" name="adj"/>
              </a:avLst>
            </a:prstGeom>
            <a:solidFill>
              <a:srgbClr val="FFFFFF"/>
            </a:solidFill>
            <a:ln cap="sq" cmpd="sng" w="76200">
              <a:solidFill>
                <a:schemeClr val="dk1"/>
              </a:solidFill>
              <a:prstDash val="solid"/>
              <a:miter lim="800000"/>
              <a:headEnd len="sm" w="sm" type="none"/>
              <a:tailEnd len="sm" w="sm" type="none"/>
            </a:ln>
          </p:spPr>
        </p:pic>
        <p:pic>
          <p:nvPicPr>
            <p:cNvPr id="277" name="Google Shape;277;p13"/>
            <p:cNvPicPr preferRelativeResize="0"/>
            <p:nvPr/>
          </p:nvPicPr>
          <p:blipFill rotWithShape="1">
            <a:blip r:embed="rId9">
              <a:alphaModFix/>
            </a:blip>
            <a:srcRect b="0" l="0" r="0" t="0"/>
            <a:stretch/>
          </p:blipFill>
          <p:spPr>
            <a:xfrm>
              <a:off x="3045977" y="1414477"/>
              <a:ext cx="4171289" cy="3704415"/>
            </a:xfrm>
            <a:prstGeom prst="rect">
              <a:avLst/>
            </a:prstGeom>
            <a:noFill/>
            <a:ln>
              <a:noFill/>
            </a:ln>
          </p:spPr>
        </p:pic>
      </p:grpSp>
      <p:sp>
        <p:nvSpPr>
          <p:cNvPr id="278" name="Google Shape;278;p13"/>
          <p:cNvSpPr txBox="1"/>
          <p:nvPr/>
        </p:nvSpPr>
        <p:spPr>
          <a:xfrm>
            <a:off x="422031" y="5437455"/>
            <a:ext cx="8845061" cy="93201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b="0" i="0" lang="es-ES" sz="2000" u="none" cap="none" strike="noStrike">
                <a:solidFill>
                  <a:schemeClr val="dk1"/>
                </a:solidFill>
                <a:latin typeface="Arial"/>
                <a:ea typeface="Arial"/>
                <a:cs typeface="Arial"/>
                <a:sym typeface="Arial"/>
              </a:rPr>
              <a:t>Aumento del número de personas que no pueden prestar su "colaboración" a la sociedad, por "</a:t>
            </a:r>
            <a:r>
              <a:rPr b="1" i="0" lang="es-ES" sz="2000" u="none" cap="none" strike="noStrike">
                <a:solidFill>
                  <a:schemeClr val="dk1"/>
                </a:solidFill>
                <a:latin typeface="Arial"/>
                <a:ea typeface="Arial"/>
                <a:cs typeface="Arial"/>
                <a:sym typeface="Arial"/>
              </a:rPr>
              <a:t>prorrogar" sus vidas con enfermedades e incapacidades</a:t>
            </a:r>
            <a:r>
              <a:rPr b="0" i="0" lang="es-ES" sz="2000" u="none" cap="none" strike="noStrike">
                <a:solidFill>
                  <a:schemeClr val="dk1"/>
                </a:solidFill>
                <a:latin typeface="Arial"/>
                <a:ea typeface="Arial"/>
                <a:cs typeface="Arial"/>
                <a:sym typeface="Arial"/>
              </a:rPr>
              <a:t> crónicas.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4"/>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284" name="Google Shape;284;p14"/>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285" name="Google Shape;285;p14"/>
          <p:cNvPicPr preferRelativeResize="0"/>
          <p:nvPr/>
        </p:nvPicPr>
        <p:blipFill rotWithShape="1">
          <a:blip r:embed="rId5">
            <a:alphaModFix/>
          </a:blip>
          <a:srcRect b="0" l="0" r="0" t="0"/>
          <a:stretch/>
        </p:blipFill>
        <p:spPr>
          <a:xfrm rot="5400000">
            <a:off x="1650998" y="-1446484"/>
            <a:ext cx="6451601" cy="9753601"/>
          </a:xfrm>
          <a:prstGeom prst="roundRect">
            <a:avLst>
              <a:gd fmla="val 8594" name="adj"/>
            </a:avLst>
          </a:prstGeom>
          <a:solidFill>
            <a:srgbClr val="ECECEC"/>
          </a:solidFill>
          <a:ln>
            <a:noFill/>
          </a:ln>
        </p:spPr>
      </p:pic>
      <p:pic>
        <p:nvPicPr>
          <p:cNvPr id="286" name="Google Shape;286;p14"/>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287" name="Google Shape;287;p14"/>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14"/>
          <p:cNvSpPr txBox="1"/>
          <p:nvPr/>
        </p:nvSpPr>
        <p:spPr>
          <a:xfrm>
            <a:off x="984739" y="814591"/>
            <a:ext cx="7965832" cy="93201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b="0" i="0" lang="es-ES" sz="2000" u="none" cap="none" strike="noStrike">
                <a:solidFill>
                  <a:schemeClr val="dk1"/>
                </a:solidFill>
                <a:latin typeface="Arial"/>
                <a:ea typeface="Arial"/>
                <a:cs typeface="Arial"/>
                <a:sym typeface="Arial"/>
              </a:rPr>
              <a:t>No todo debe ser prolongar la vida, sino no atravesar la barrera de la fragilidad, envejecer mejor y vivir con dignidad hasta el final.</a:t>
            </a:r>
            <a:endParaRPr/>
          </a:p>
        </p:txBody>
      </p:sp>
      <p:sp>
        <p:nvSpPr>
          <p:cNvPr id="289" name="Google Shape;289;p14"/>
          <p:cNvSpPr txBox="1"/>
          <p:nvPr/>
        </p:nvSpPr>
        <p:spPr>
          <a:xfrm>
            <a:off x="454267" y="5340824"/>
            <a:ext cx="8845061" cy="9320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es-ES" sz="2000" u="none" cap="none" strike="noStrike">
                <a:solidFill>
                  <a:schemeClr val="dk1"/>
                </a:solidFill>
                <a:latin typeface="Arial"/>
                <a:ea typeface="Arial"/>
                <a:cs typeface="Arial"/>
                <a:sym typeface="Arial"/>
              </a:rPr>
              <a:t>El "envejecimiento de la población“ supone un problema económico que será mucho mayor cuanta menos independencia tenga el anciano </a:t>
            </a:r>
            <a:endParaRPr/>
          </a:p>
        </p:txBody>
      </p:sp>
      <p:grpSp>
        <p:nvGrpSpPr>
          <p:cNvPr id="290" name="Google Shape;290;p14"/>
          <p:cNvGrpSpPr/>
          <p:nvPr/>
        </p:nvGrpSpPr>
        <p:grpSpPr>
          <a:xfrm>
            <a:off x="415084" y="1524000"/>
            <a:ext cx="5671552" cy="3591868"/>
            <a:chOff x="2924909" y="-2760785"/>
            <a:chExt cx="5335769" cy="3379212"/>
          </a:xfrm>
        </p:grpSpPr>
        <p:pic>
          <p:nvPicPr>
            <p:cNvPr id="291" name="Google Shape;291;p14"/>
            <p:cNvPicPr preferRelativeResize="0"/>
            <p:nvPr/>
          </p:nvPicPr>
          <p:blipFill rotWithShape="1">
            <a:blip r:embed="rId7">
              <a:alphaModFix/>
            </a:blip>
            <a:srcRect b="0" l="0" r="0" t="0"/>
            <a:stretch/>
          </p:blipFill>
          <p:spPr>
            <a:xfrm>
              <a:off x="2924909" y="-1828775"/>
              <a:ext cx="5335769" cy="2447201"/>
            </a:xfrm>
            <a:prstGeom prst="roundRect">
              <a:avLst>
                <a:gd fmla="val 4167" name="adj"/>
              </a:avLst>
            </a:prstGeom>
            <a:solidFill>
              <a:srgbClr val="FFFFFF"/>
            </a:solidFill>
            <a:ln cap="sq" cmpd="sng" w="76200">
              <a:solidFill>
                <a:schemeClr val="lt1"/>
              </a:solidFill>
              <a:prstDash val="solid"/>
              <a:miter lim="800000"/>
              <a:headEnd len="sm" w="sm" type="none"/>
              <a:tailEnd len="sm" w="sm" type="none"/>
            </a:ln>
          </p:spPr>
        </p:pic>
        <p:pic>
          <p:nvPicPr>
            <p:cNvPr id="292" name="Google Shape;292;p14"/>
            <p:cNvPicPr preferRelativeResize="0"/>
            <p:nvPr/>
          </p:nvPicPr>
          <p:blipFill rotWithShape="1">
            <a:blip r:embed="rId8">
              <a:alphaModFix/>
            </a:blip>
            <a:srcRect b="0" l="8128" r="1843" t="4975"/>
            <a:stretch/>
          </p:blipFill>
          <p:spPr>
            <a:xfrm>
              <a:off x="3358662" y="-2760785"/>
              <a:ext cx="4803636" cy="3379212"/>
            </a:xfrm>
            <a:prstGeom prst="rect">
              <a:avLst/>
            </a:prstGeom>
            <a:noFill/>
            <a:ln>
              <a:noFill/>
            </a:ln>
          </p:spPr>
        </p:pic>
      </p:grpSp>
      <p:sp>
        <p:nvSpPr>
          <p:cNvPr id="293" name="Google Shape;293;p14"/>
          <p:cNvSpPr txBox="1"/>
          <p:nvPr/>
        </p:nvSpPr>
        <p:spPr>
          <a:xfrm>
            <a:off x="6282580" y="2404622"/>
            <a:ext cx="3050375"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1" lang="es-ES" sz="1200" u="none" cap="none" strike="noStrike">
                <a:solidFill>
                  <a:schemeClr val="lt1"/>
                </a:solidFill>
                <a:latin typeface="Arial"/>
                <a:ea typeface="Arial"/>
                <a:cs typeface="Arial"/>
                <a:sym typeface="Arial"/>
              </a:rPr>
              <a:t>ESPERANZA DE VIDA AL NACIMIENTO: </a:t>
            </a:r>
            <a:r>
              <a:rPr b="1" i="0" lang="es-ES" sz="1400" u="none" cap="none" strike="noStrike">
                <a:solidFill>
                  <a:schemeClr val="lt1"/>
                </a:solidFill>
                <a:latin typeface="Arial"/>
                <a:ea typeface="Arial"/>
                <a:cs typeface="Arial"/>
                <a:sym typeface="Arial"/>
              </a:rPr>
              <a:t> AÑOS</a:t>
            </a:r>
            <a:endParaRPr/>
          </a:p>
        </p:txBody>
      </p:sp>
      <p:pic>
        <p:nvPicPr>
          <p:cNvPr descr="Usuarios" id="294" name="Google Shape;294;p14"/>
          <p:cNvPicPr preferRelativeResize="0"/>
          <p:nvPr/>
        </p:nvPicPr>
        <p:blipFill rotWithShape="1">
          <a:blip r:embed="rId9">
            <a:alphaModFix/>
          </a:blip>
          <a:srcRect b="0" l="0" r="0" t="0"/>
          <a:stretch/>
        </p:blipFill>
        <p:spPr>
          <a:xfrm>
            <a:off x="7336864" y="1720071"/>
            <a:ext cx="914400" cy="914400"/>
          </a:xfrm>
          <a:prstGeom prst="rect">
            <a:avLst/>
          </a:prstGeom>
          <a:noFill/>
          <a:ln>
            <a:noFill/>
          </a:ln>
        </p:spPr>
      </p:pic>
      <p:graphicFrame>
        <p:nvGraphicFramePr>
          <p:cNvPr id="295" name="Google Shape;295;p14"/>
          <p:cNvGraphicFramePr/>
          <p:nvPr/>
        </p:nvGraphicFramePr>
        <p:xfrm>
          <a:off x="6208839" y="2804223"/>
          <a:ext cx="3197514" cy="2197097"/>
        </p:xfrm>
        <a:graphic>
          <a:graphicData uri="http://schemas.openxmlformats.org/drawingml/2006/chart">
            <c:chart r:id="rId10"/>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15"/>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301" name="Google Shape;301;p15"/>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302" name="Google Shape;302;p15"/>
          <p:cNvPicPr preferRelativeResize="0"/>
          <p:nvPr/>
        </p:nvPicPr>
        <p:blipFill rotWithShape="1">
          <a:blip r:embed="rId5">
            <a:alphaModFix/>
          </a:blip>
          <a:srcRect b="0" l="0" r="0" t="0"/>
          <a:stretch/>
        </p:blipFill>
        <p:spPr>
          <a:xfrm rot="5400000">
            <a:off x="1650998" y="-1446484"/>
            <a:ext cx="6451601" cy="9753601"/>
          </a:xfrm>
          <a:prstGeom prst="roundRect">
            <a:avLst>
              <a:gd fmla="val 8594" name="adj"/>
            </a:avLst>
          </a:prstGeom>
          <a:solidFill>
            <a:srgbClr val="ECECEC"/>
          </a:solidFill>
          <a:ln>
            <a:noFill/>
          </a:ln>
        </p:spPr>
      </p:pic>
      <p:pic>
        <p:nvPicPr>
          <p:cNvPr id="303" name="Google Shape;303;p15"/>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304" name="Google Shape;304;p15"/>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5" name="Google Shape;305;p15"/>
          <p:cNvSpPr txBox="1"/>
          <p:nvPr/>
        </p:nvSpPr>
        <p:spPr>
          <a:xfrm>
            <a:off x="634010" y="828389"/>
            <a:ext cx="8121683" cy="73863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En 2016, las mujeres españolas tenían una esperanza de vida al nacer de 85,8 años, y los hombres de 80,3 años. </a:t>
            </a:r>
            <a:endParaRPr/>
          </a:p>
        </p:txBody>
      </p:sp>
      <p:sp>
        <p:nvSpPr>
          <p:cNvPr id="306" name="Google Shape;306;p15"/>
          <p:cNvSpPr txBox="1"/>
          <p:nvPr/>
        </p:nvSpPr>
        <p:spPr>
          <a:xfrm>
            <a:off x="454267" y="5340824"/>
            <a:ext cx="8845061" cy="9320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1" i="0" lang="es-ES" sz="2000" u="none" cap="none" strike="noStrike">
                <a:solidFill>
                  <a:schemeClr val="dk1"/>
                </a:solidFill>
                <a:latin typeface="Arial"/>
                <a:ea typeface="Arial"/>
                <a:cs typeface="Arial"/>
                <a:sym typeface="Arial"/>
              </a:rPr>
              <a:t>Esperanza de vida libre de discapacidad (mejor marcador de salud que la EV): </a:t>
            </a:r>
            <a:r>
              <a:rPr b="0" i="0" lang="es-ES" sz="2000" u="none" cap="none" strike="noStrike">
                <a:solidFill>
                  <a:schemeClr val="dk1"/>
                </a:solidFill>
                <a:latin typeface="Arial"/>
                <a:ea typeface="Arial"/>
                <a:cs typeface="Arial"/>
                <a:sym typeface="Arial"/>
              </a:rPr>
              <a:t>añade una nueva dimensión de calidad a la cantidad de vida, basada en la morbilidad crónica y salud autopercibida.</a:t>
            </a:r>
            <a:endParaRPr b="0" i="0" sz="2000" u="none" cap="none" strike="noStrike">
              <a:solidFill>
                <a:schemeClr val="dk1"/>
              </a:solidFill>
              <a:latin typeface="Arial"/>
              <a:ea typeface="Arial"/>
              <a:cs typeface="Arial"/>
              <a:sym typeface="Arial"/>
            </a:endParaRPr>
          </a:p>
        </p:txBody>
      </p:sp>
      <p:sp>
        <p:nvSpPr>
          <p:cNvPr id="307" name="Google Shape;307;p15"/>
          <p:cNvSpPr txBox="1"/>
          <p:nvPr/>
        </p:nvSpPr>
        <p:spPr>
          <a:xfrm>
            <a:off x="1417143" y="1491568"/>
            <a:ext cx="6919307"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0" i="0" lang="es-ES" sz="1600" u="none" cap="none" strike="noStrike">
                <a:solidFill>
                  <a:schemeClr val="lt1"/>
                </a:solidFill>
                <a:latin typeface="Arial Black"/>
                <a:ea typeface="Arial Black"/>
                <a:cs typeface="Arial Black"/>
                <a:sym typeface="Arial Black"/>
              </a:rPr>
              <a:t>ESPERANZA DE VIDA AL NACER POR SEXO: </a:t>
            </a:r>
            <a:r>
              <a:rPr b="1" i="0" lang="es-ES" sz="1800" u="none" cap="none" strike="noStrike">
                <a:solidFill>
                  <a:schemeClr val="lt1"/>
                </a:solidFill>
                <a:latin typeface="Arial Black"/>
                <a:ea typeface="Arial Black"/>
                <a:cs typeface="Arial Black"/>
                <a:sym typeface="Arial Black"/>
              </a:rPr>
              <a:t> 1900-2016</a:t>
            </a:r>
            <a:endParaRPr/>
          </a:p>
        </p:txBody>
      </p:sp>
      <p:pic>
        <p:nvPicPr>
          <p:cNvPr id="308" name="Google Shape;308;p15"/>
          <p:cNvPicPr preferRelativeResize="0"/>
          <p:nvPr/>
        </p:nvPicPr>
        <p:blipFill rotWithShape="1">
          <a:blip r:embed="rId7">
            <a:alphaModFix/>
          </a:blip>
          <a:srcRect b="0" l="0" r="0" t="0"/>
          <a:stretch/>
        </p:blipFill>
        <p:spPr>
          <a:xfrm>
            <a:off x="1778609" y="1951785"/>
            <a:ext cx="6383688" cy="3286781"/>
          </a:xfrm>
          <a:prstGeom prst="roundRect">
            <a:avLst>
              <a:gd fmla="val 4167" name="adj"/>
            </a:avLst>
          </a:prstGeom>
          <a:solidFill>
            <a:srgbClr val="FFFFFF"/>
          </a:solidFill>
          <a:ln cap="flat" cmpd="sng" w="38100">
            <a:solidFill>
              <a:schemeClr val="dk1"/>
            </a:solidFill>
            <a:prstDash val="solid"/>
            <a:miter lim="800000"/>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16"/>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314" name="Google Shape;314;p16"/>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315" name="Google Shape;315;p16"/>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316" name="Google Shape;316;p16"/>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317" name="Google Shape;317;p16"/>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8" name="Google Shape;318;p16"/>
          <p:cNvSpPr txBox="1"/>
          <p:nvPr/>
        </p:nvSpPr>
        <p:spPr>
          <a:xfrm>
            <a:off x="1743574" y="3699620"/>
            <a:ext cx="3029598" cy="63991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800"/>
              <a:buFont typeface="Arial"/>
              <a:buNone/>
            </a:pPr>
            <a:r>
              <a:rPr b="0" i="1" lang="es-ES" sz="1800" u="none" cap="none" strike="noStrike">
                <a:solidFill>
                  <a:schemeClr val="lt1"/>
                </a:solidFill>
                <a:latin typeface="Arial"/>
                <a:ea typeface="Arial"/>
                <a:cs typeface="Arial"/>
                <a:sym typeface="Arial"/>
              </a:rPr>
              <a:t>Es individual y natural.</a:t>
            </a:r>
            <a:endParaRPr/>
          </a:p>
          <a:p>
            <a:pPr indent="0" lvl="0" marL="0" marR="0" rtl="0" algn="ctr">
              <a:lnSpc>
                <a:spcPct val="90000"/>
              </a:lnSpc>
              <a:spcBef>
                <a:spcPts val="0"/>
              </a:spcBef>
              <a:spcAft>
                <a:spcPts val="0"/>
              </a:spcAft>
              <a:buClr>
                <a:schemeClr val="lt1"/>
              </a:buClr>
              <a:buSzPts val="1800"/>
              <a:buFont typeface="Arial"/>
              <a:buNone/>
            </a:pPr>
            <a:r>
              <a:rPr b="0" i="1" lang="es-ES" sz="1800" u="none" cap="none" strike="noStrike">
                <a:solidFill>
                  <a:schemeClr val="lt1"/>
                </a:solidFill>
                <a:latin typeface="Arial"/>
                <a:ea typeface="Arial"/>
                <a:cs typeface="Arial"/>
                <a:sym typeface="Arial"/>
              </a:rPr>
              <a:t>No tendencia «antiaging».</a:t>
            </a:r>
            <a:endParaRPr/>
          </a:p>
        </p:txBody>
      </p:sp>
      <p:sp>
        <p:nvSpPr>
          <p:cNvPr id="319" name="Google Shape;319;p16"/>
          <p:cNvSpPr txBox="1"/>
          <p:nvPr/>
        </p:nvSpPr>
        <p:spPr>
          <a:xfrm>
            <a:off x="1207611" y="3206555"/>
            <a:ext cx="3873337"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Arial"/>
              <a:buNone/>
            </a:pPr>
            <a:r>
              <a:rPr b="0" i="0" lang="es-ES" sz="2800" u="none" cap="none" strike="noStrike">
                <a:solidFill>
                  <a:schemeClr val="lt1"/>
                </a:solidFill>
                <a:latin typeface="Arial Black"/>
                <a:ea typeface="Arial Black"/>
                <a:cs typeface="Arial Black"/>
                <a:sym typeface="Arial Black"/>
              </a:rPr>
              <a:t>ENVEJECIMIENTO</a:t>
            </a:r>
            <a:endParaRPr b="1" i="0" sz="3200" u="none" cap="none" strike="noStrike">
              <a:solidFill>
                <a:schemeClr val="lt1"/>
              </a:solidFill>
              <a:latin typeface="Arial Black"/>
              <a:ea typeface="Arial Black"/>
              <a:cs typeface="Arial Black"/>
              <a:sym typeface="Arial Black"/>
            </a:endParaRPr>
          </a:p>
        </p:txBody>
      </p:sp>
      <p:pic>
        <p:nvPicPr>
          <p:cNvPr id="320" name="Google Shape;320;p16"/>
          <p:cNvPicPr preferRelativeResize="0"/>
          <p:nvPr/>
        </p:nvPicPr>
        <p:blipFill rotWithShape="1">
          <a:blip r:embed="rId7">
            <a:alphaModFix/>
          </a:blip>
          <a:srcRect b="0" l="0" r="0" t="0"/>
          <a:stretch/>
        </p:blipFill>
        <p:spPr>
          <a:xfrm>
            <a:off x="640209" y="911156"/>
            <a:ext cx="2618164" cy="1876475"/>
          </a:xfrm>
          <a:prstGeom prst="rect">
            <a:avLst/>
          </a:prstGeom>
          <a:noFill/>
          <a:ln cap="sq" cmpd="sng" w="38100">
            <a:solidFill>
              <a:schemeClr val="lt1"/>
            </a:solidFill>
            <a:prstDash val="solid"/>
            <a:miter lim="800000"/>
            <a:headEnd len="sm" w="sm" type="none"/>
            <a:tailEnd len="sm" w="sm" type="none"/>
          </a:ln>
        </p:spPr>
      </p:pic>
      <p:pic>
        <p:nvPicPr>
          <p:cNvPr id="321" name="Google Shape;321;p16"/>
          <p:cNvPicPr preferRelativeResize="0"/>
          <p:nvPr/>
        </p:nvPicPr>
        <p:blipFill rotWithShape="1">
          <a:blip r:embed="rId8">
            <a:alphaModFix/>
          </a:blip>
          <a:srcRect b="0" l="0" r="0" t="0"/>
          <a:stretch/>
        </p:blipFill>
        <p:spPr>
          <a:xfrm>
            <a:off x="3282360" y="918573"/>
            <a:ext cx="2959342" cy="1869058"/>
          </a:xfrm>
          <a:prstGeom prst="rect">
            <a:avLst/>
          </a:prstGeom>
          <a:noFill/>
          <a:ln cap="sq" cmpd="sng" w="38100">
            <a:solidFill>
              <a:schemeClr val="lt1"/>
            </a:solidFill>
            <a:prstDash val="solid"/>
            <a:miter lim="800000"/>
            <a:headEnd len="sm" w="sm" type="none"/>
            <a:tailEnd len="sm" w="sm" type="none"/>
          </a:ln>
        </p:spPr>
      </p:pic>
      <p:pic>
        <p:nvPicPr>
          <p:cNvPr id="322" name="Google Shape;322;p16"/>
          <p:cNvPicPr preferRelativeResize="0"/>
          <p:nvPr/>
        </p:nvPicPr>
        <p:blipFill rotWithShape="1">
          <a:blip r:embed="rId9">
            <a:alphaModFix/>
          </a:blip>
          <a:srcRect b="0" l="0" r="0" t="0"/>
          <a:stretch/>
        </p:blipFill>
        <p:spPr>
          <a:xfrm>
            <a:off x="6240637" y="911155"/>
            <a:ext cx="2811004" cy="1876475"/>
          </a:xfrm>
          <a:prstGeom prst="rect">
            <a:avLst/>
          </a:prstGeom>
          <a:noFill/>
          <a:ln cap="sq" cmpd="sng" w="38100">
            <a:solidFill>
              <a:schemeClr val="lt1"/>
            </a:solidFill>
            <a:prstDash val="solid"/>
            <a:miter lim="800000"/>
            <a:headEnd len="sm" w="sm" type="none"/>
            <a:tailEnd len="sm" w="sm" type="none"/>
          </a:ln>
        </p:spPr>
      </p:pic>
      <p:sp>
        <p:nvSpPr>
          <p:cNvPr id="323" name="Google Shape;323;p16"/>
          <p:cNvSpPr txBox="1"/>
          <p:nvPr/>
        </p:nvSpPr>
        <p:spPr>
          <a:xfrm>
            <a:off x="5313177" y="3206555"/>
            <a:ext cx="2541344" cy="1270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0" i="0" lang="es-ES" sz="2400" u="none" cap="none" strike="noStrike">
                <a:solidFill>
                  <a:schemeClr val="lt1"/>
                </a:solidFill>
                <a:latin typeface="Arial Black"/>
                <a:ea typeface="Arial Black"/>
                <a:cs typeface="Arial Black"/>
                <a:sym typeface="Arial Black"/>
              </a:rPr>
              <a:t>• Prematura</a:t>
            </a:r>
            <a:endParaRPr/>
          </a:p>
          <a:p>
            <a:pPr indent="0" lvl="0" marL="0" marR="0" rtl="0" algn="l">
              <a:lnSpc>
                <a:spcPct val="100000"/>
              </a:lnSpc>
              <a:spcBef>
                <a:spcPts val="0"/>
              </a:spcBef>
              <a:spcAft>
                <a:spcPts val="0"/>
              </a:spcAft>
              <a:buClr>
                <a:schemeClr val="lt1"/>
              </a:buClr>
              <a:buSzPts val="2400"/>
              <a:buFont typeface="Arial"/>
              <a:buNone/>
            </a:pPr>
            <a:r>
              <a:rPr b="0" i="0" lang="es-ES" sz="2400" u="none" cap="none" strike="noStrike">
                <a:solidFill>
                  <a:schemeClr val="lt1"/>
                </a:solidFill>
                <a:latin typeface="Arial Black"/>
                <a:ea typeface="Arial Black"/>
                <a:cs typeface="Arial Black"/>
                <a:sym typeface="Arial Black"/>
              </a:rPr>
              <a:t>• Brusca</a:t>
            </a:r>
            <a:endParaRPr/>
          </a:p>
          <a:p>
            <a:pPr indent="0" lvl="0" marL="0" marR="0" rtl="0" algn="l">
              <a:lnSpc>
                <a:spcPct val="100000"/>
              </a:lnSpc>
              <a:spcBef>
                <a:spcPts val="0"/>
              </a:spcBef>
              <a:spcAft>
                <a:spcPts val="0"/>
              </a:spcAft>
              <a:buClr>
                <a:schemeClr val="lt1"/>
              </a:buClr>
              <a:buSzPts val="2400"/>
              <a:buFont typeface="Arial"/>
              <a:buNone/>
            </a:pPr>
            <a:r>
              <a:rPr b="0" i="0" lang="es-ES" sz="2400" u="none" cap="none" strike="noStrike">
                <a:solidFill>
                  <a:schemeClr val="lt1"/>
                </a:solidFill>
                <a:latin typeface="Arial Black"/>
                <a:ea typeface="Arial Black"/>
                <a:cs typeface="Arial Black"/>
                <a:sym typeface="Arial Black"/>
              </a:rPr>
              <a:t>• Patológica</a:t>
            </a:r>
            <a:endParaRPr b="0" i="0" sz="2800" u="none" cap="none" strike="noStrike">
              <a:solidFill>
                <a:schemeClr val="lt1"/>
              </a:solidFill>
              <a:latin typeface="Arial Black"/>
              <a:ea typeface="Arial Black"/>
              <a:cs typeface="Arial Black"/>
              <a:sym typeface="Arial Black"/>
            </a:endParaRPr>
          </a:p>
        </p:txBody>
      </p:sp>
      <p:grpSp>
        <p:nvGrpSpPr>
          <p:cNvPr id="324" name="Google Shape;324;p16"/>
          <p:cNvGrpSpPr/>
          <p:nvPr/>
        </p:nvGrpSpPr>
        <p:grpSpPr>
          <a:xfrm>
            <a:off x="927411" y="4827011"/>
            <a:ext cx="8120458" cy="877887"/>
            <a:chOff x="3770" y="278448"/>
            <a:chExt cx="8120458" cy="877887"/>
          </a:xfrm>
        </p:grpSpPr>
        <p:sp>
          <p:nvSpPr>
            <p:cNvPr id="325" name="Google Shape;325;p16"/>
            <p:cNvSpPr/>
            <p:nvPr/>
          </p:nvSpPr>
          <p:spPr>
            <a:xfrm>
              <a:off x="3770" y="278448"/>
              <a:ext cx="2194718" cy="877887"/>
            </a:xfrm>
            <a:prstGeom prst="chevron">
              <a:avLst>
                <a:gd fmla="val 50000" name="adj"/>
              </a:avLst>
            </a:prstGeom>
            <a:solidFill>
              <a:srgbClr val="599BD5">
                <a:alpha val="89803"/>
              </a:srgbClr>
            </a:solidFill>
            <a:ln cap="flat" cmpd="sng" w="381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txBox="1"/>
            <p:nvPr/>
          </p:nvSpPr>
          <p:spPr>
            <a:xfrm>
              <a:off x="442714" y="278448"/>
              <a:ext cx="1316831" cy="877887"/>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Clr>
                  <a:schemeClr val="lt1"/>
                </a:buClr>
                <a:buSzPts val="1000"/>
                <a:buFont typeface="Arial"/>
                <a:buNone/>
              </a:pPr>
              <a:r>
                <a:rPr b="0" i="0" lang="es-ES" sz="1000" u="none" cap="none" strike="noStrike">
                  <a:solidFill>
                    <a:schemeClr val="lt1"/>
                  </a:solidFill>
                  <a:latin typeface="Arial"/>
                  <a:ea typeface="Arial"/>
                  <a:cs typeface="Arial"/>
                  <a:sym typeface="Arial"/>
                </a:rPr>
                <a:t>MALOS HÁBITOS</a:t>
              </a:r>
              <a:endParaRPr/>
            </a:p>
          </p:txBody>
        </p:sp>
        <p:sp>
          <p:nvSpPr>
            <p:cNvPr id="327" name="Google Shape;327;p16"/>
            <p:cNvSpPr/>
            <p:nvPr/>
          </p:nvSpPr>
          <p:spPr>
            <a:xfrm>
              <a:off x="1979017" y="278448"/>
              <a:ext cx="2194718" cy="877887"/>
            </a:xfrm>
            <a:prstGeom prst="chevron">
              <a:avLst>
                <a:gd fmla="val 50000" name="adj"/>
              </a:avLst>
            </a:prstGeom>
            <a:solidFill>
              <a:srgbClr val="599BD5">
                <a:alpha val="76862"/>
              </a:srgbClr>
            </a:solidFill>
            <a:ln cap="flat" cmpd="sng" w="381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txBox="1"/>
            <p:nvPr/>
          </p:nvSpPr>
          <p:spPr>
            <a:xfrm>
              <a:off x="2417961" y="278448"/>
              <a:ext cx="1316831" cy="877887"/>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Clr>
                  <a:schemeClr val="lt1"/>
                </a:buClr>
                <a:buSzPts val="1000"/>
                <a:buFont typeface="Arial"/>
                <a:buNone/>
              </a:pPr>
              <a:r>
                <a:rPr b="0" i="0" lang="es-ES" sz="1000" u="none" cap="none" strike="noStrike">
                  <a:solidFill>
                    <a:schemeClr val="lt1"/>
                  </a:solidFill>
                  <a:latin typeface="Arial"/>
                  <a:ea typeface="Arial"/>
                  <a:cs typeface="Arial"/>
                  <a:sym typeface="Arial"/>
                </a:rPr>
                <a:t>ENFERMEDADES CRÓNICAS, AUMENTO DE MEDICAMENTOS</a:t>
              </a:r>
              <a:endParaRPr/>
            </a:p>
          </p:txBody>
        </p:sp>
        <p:sp>
          <p:nvSpPr>
            <p:cNvPr id="329" name="Google Shape;329;p16"/>
            <p:cNvSpPr/>
            <p:nvPr/>
          </p:nvSpPr>
          <p:spPr>
            <a:xfrm>
              <a:off x="3954264" y="278448"/>
              <a:ext cx="2194718" cy="877887"/>
            </a:xfrm>
            <a:prstGeom prst="chevron">
              <a:avLst>
                <a:gd fmla="val 50000" name="adj"/>
              </a:avLst>
            </a:prstGeom>
            <a:solidFill>
              <a:srgbClr val="599BD5">
                <a:alpha val="63137"/>
              </a:srgbClr>
            </a:solidFill>
            <a:ln cap="flat" cmpd="sng" w="381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txBox="1"/>
            <p:nvPr/>
          </p:nvSpPr>
          <p:spPr>
            <a:xfrm>
              <a:off x="4393208" y="278448"/>
              <a:ext cx="1316831" cy="877887"/>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Clr>
                  <a:schemeClr val="lt1"/>
                </a:buClr>
                <a:buSzPts val="1000"/>
                <a:buFont typeface="Arial"/>
                <a:buNone/>
              </a:pPr>
              <a:r>
                <a:rPr b="0" i="0" lang="es-ES" sz="1000" u="none" cap="none" strike="noStrike">
                  <a:solidFill>
                    <a:schemeClr val="lt1"/>
                  </a:solidFill>
                  <a:latin typeface="Arial"/>
                  <a:ea typeface="Arial"/>
                  <a:cs typeface="Arial"/>
                  <a:sym typeface="Arial"/>
                </a:rPr>
                <a:t>HOSPITALIZACIÓN, INVALIDEZ E INCAPACIDAD</a:t>
              </a:r>
              <a:endParaRPr/>
            </a:p>
          </p:txBody>
        </p:sp>
        <p:sp>
          <p:nvSpPr>
            <p:cNvPr id="331" name="Google Shape;331;p16"/>
            <p:cNvSpPr/>
            <p:nvPr/>
          </p:nvSpPr>
          <p:spPr>
            <a:xfrm>
              <a:off x="5929510" y="278448"/>
              <a:ext cx="2194718" cy="877887"/>
            </a:xfrm>
            <a:prstGeom prst="chevron">
              <a:avLst>
                <a:gd fmla="val 50000" name="adj"/>
              </a:avLst>
            </a:prstGeom>
            <a:solidFill>
              <a:srgbClr val="599BD5">
                <a:alpha val="49803"/>
              </a:srgbClr>
            </a:solidFill>
            <a:ln cap="flat" cmpd="sng" w="381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txBox="1"/>
            <p:nvPr/>
          </p:nvSpPr>
          <p:spPr>
            <a:xfrm>
              <a:off x="6368454" y="278448"/>
              <a:ext cx="1316831" cy="877887"/>
            </a:xfrm>
            <a:prstGeom prst="rect">
              <a:avLst/>
            </a:prstGeom>
            <a:noFill/>
            <a:ln>
              <a:noFill/>
            </a:ln>
          </p:spPr>
          <p:txBody>
            <a:bodyPr anchorCtr="0" anchor="ctr" bIns="13325" lIns="40000" spcFirstLastPara="1" rIns="13325" wrap="square" tIns="13325">
              <a:noAutofit/>
            </a:bodyPr>
            <a:lstStyle/>
            <a:p>
              <a:pPr indent="0" lvl="0" marL="0" marR="0" rtl="0" algn="ctr">
                <a:lnSpc>
                  <a:spcPct val="90000"/>
                </a:lnSpc>
                <a:spcBef>
                  <a:spcPts val="0"/>
                </a:spcBef>
                <a:spcAft>
                  <a:spcPts val="0"/>
                </a:spcAft>
                <a:buClr>
                  <a:schemeClr val="lt1"/>
                </a:buClr>
                <a:buSzPts val="1000"/>
                <a:buFont typeface="Arial"/>
                <a:buNone/>
              </a:pPr>
              <a:r>
                <a:rPr b="0" i="0" lang="es-ES" sz="1000" u="none" cap="none" strike="noStrike">
                  <a:solidFill>
                    <a:schemeClr val="lt1"/>
                  </a:solidFill>
                  <a:latin typeface="Arial"/>
                  <a:ea typeface="Arial"/>
                  <a:cs typeface="Arial"/>
                  <a:sym typeface="Arial"/>
                </a:rPr>
                <a:t>DEPENDENCIA Y GRAN GASTO ECONÓMICO</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17"/>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338" name="Google Shape;338;p17"/>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339" name="Google Shape;339;p17"/>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340" name="Google Shape;340;p17"/>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341" name="Google Shape;341;p17"/>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42" name="Google Shape;342;p17"/>
          <p:cNvSpPr txBox="1"/>
          <p:nvPr/>
        </p:nvSpPr>
        <p:spPr>
          <a:xfrm>
            <a:off x="449649" y="3061733"/>
            <a:ext cx="4528751" cy="1689801"/>
          </a:xfrm>
          <a:prstGeom prst="rect">
            <a:avLst/>
          </a:prstGeom>
          <a:noFill/>
          <a:ln>
            <a:noFill/>
          </a:ln>
        </p:spPr>
        <p:txBody>
          <a:bodyPr anchorCtr="0" anchor="t" bIns="45700" lIns="91425" spcFirstLastPara="1" rIns="91425" wrap="square" tIns="45700">
            <a:noAutofit/>
          </a:bodyPr>
          <a:lstStyle/>
          <a:p>
            <a:pPr indent="-88900" lvl="0" marL="0" marR="0" rtl="0" algn="l">
              <a:lnSpc>
                <a:spcPct val="90000"/>
              </a:lnSpc>
              <a:spcBef>
                <a:spcPts val="0"/>
              </a:spcBef>
              <a:spcAft>
                <a:spcPts val="0"/>
              </a:spcAft>
              <a:buClr>
                <a:schemeClr val="lt1"/>
              </a:buClr>
              <a:buSzPts val="1400"/>
              <a:buFont typeface="Arial"/>
              <a:buChar char="•"/>
            </a:pPr>
            <a:r>
              <a:rPr b="0" i="0" lang="es-ES" sz="1400" u="none" cap="none" strike="noStrike">
                <a:solidFill>
                  <a:schemeClr val="lt1"/>
                </a:solidFill>
                <a:latin typeface="Arial"/>
                <a:ea typeface="Arial"/>
                <a:cs typeface="Arial"/>
                <a:sym typeface="Arial"/>
              </a:rPr>
              <a:t> </a:t>
            </a:r>
            <a:r>
              <a:rPr b="1" i="0" lang="es-ES" sz="1400" u="none" cap="none" strike="noStrike">
                <a:solidFill>
                  <a:schemeClr val="lt1"/>
                </a:solidFill>
                <a:latin typeface="Arial"/>
                <a:ea typeface="Arial"/>
                <a:cs typeface="Arial"/>
                <a:sym typeface="Arial"/>
              </a:rPr>
              <a:t>GRUPO I</a:t>
            </a:r>
            <a:r>
              <a:rPr b="0" i="0" lang="es-ES" sz="1400" u="none" cap="none" strike="noStrike">
                <a:solidFill>
                  <a:schemeClr val="lt1"/>
                </a:solidFill>
                <a:latin typeface="Arial"/>
                <a:ea typeface="Arial"/>
                <a:cs typeface="Arial"/>
                <a:sym typeface="Arial"/>
              </a:rPr>
              <a:t>: </a:t>
            </a:r>
            <a:r>
              <a:rPr b="0" i="0" lang="es-ES" sz="1400" u="none" cap="none" strike="noStrike">
                <a:solidFill>
                  <a:schemeClr val="dk1"/>
                </a:solidFill>
                <a:latin typeface="Arial"/>
                <a:ea typeface="Arial"/>
                <a:cs typeface="Arial"/>
                <a:sym typeface="Arial"/>
              </a:rPr>
              <a:t>FÍSICAMENTE EN FORMA, SANOS</a:t>
            </a:r>
            <a:endParaRPr/>
          </a:p>
          <a:p>
            <a:pPr indent="-88900" lvl="0" marL="0" marR="0" rtl="0" algn="l">
              <a:lnSpc>
                <a:spcPct val="90000"/>
              </a:lnSpc>
              <a:spcBef>
                <a:spcPts val="1000"/>
              </a:spcBef>
              <a:spcAft>
                <a:spcPts val="0"/>
              </a:spcAft>
              <a:buClr>
                <a:schemeClr val="lt1"/>
              </a:buClr>
              <a:buSzPts val="1400"/>
              <a:buFont typeface="Arial"/>
              <a:buChar char="•"/>
            </a:pPr>
            <a:r>
              <a:rPr b="1" i="0" lang="es-ES" sz="1400" u="none" cap="none" strike="noStrike">
                <a:solidFill>
                  <a:schemeClr val="lt1"/>
                </a:solidFill>
                <a:latin typeface="Arial"/>
                <a:ea typeface="Arial"/>
                <a:cs typeface="Arial"/>
                <a:sym typeface="Arial"/>
              </a:rPr>
              <a:t> GRUPO II: </a:t>
            </a:r>
            <a:r>
              <a:rPr b="0" i="0" lang="es-ES" sz="1400" u="none" cap="none" strike="noStrike">
                <a:solidFill>
                  <a:schemeClr val="dk1"/>
                </a:solidFill>
                <a:latin typeface="Arial"/>
                <a:ea typeface="Arial"/>
                <a:cs typeface="Arial"/>
                <a:sym typeface="Arial"/>
              </a:rPr>
              <a:t>FÍSICAMENTE NO ESTÁN EN FORMA: </a:t>
            </a:r>
            <a:endParaRPr/>
          </a:p>
          <a:p>
            <a:pPr indent="0" lvl="0" marL="0" marR="0" rtl="0" algn="l">
              <a:lnSpc>
                <a:spcPct val="90000"/>
              </a:lnSpc>
              <a:spcBef>
                <a:spcPts val="1000"/>
              </a:spcBef>
              <a:spcAft>
                <a:spcPts val="0"/>
              </a:spcAft>
              <a:buClr>
                <a:schemeClr val="dk1"/>
              </a:buClr>
              <a:buSzPts val="1400"/>
              <a:buFont typeface="Arial"/>
              <a:buNone/>
            </a:pPr>
            <a:r>
              <a:rPr b="0" i="0" lang="es-ES" sz="1400" u="none" cap="none" strike="noStrike">
                <a:solidFill>
                  <a:schemeClr val="dk1"/>
                </a:solidFill>
                <a:latin typeface="Arial"/>
                <a:ea typeface="Arial"/>
                <a:cs typeface="Arial"/>
                <a:sym typeface="Arial"/>
              </a:rPr>
              <a:t>  INDEPENDIENTES NO SANOS</a:t>
            </a:r>
            <a:endParaRPr/>
          </a:p>
          <a:p>
            <a:pPr indent="-88900" lvl="0" marL="0" marR="0" rtl="0" algn="l">
              <a:lnSpc>
                <a:spcPct val="90000"/>
              </a:lnSpc>
              <a:spcBef>
                <a:spcPts val="1000"/>
              </a:spcBef>
              <a:spcAft>
                <a:spcPts val="0"/>
              </a:spcAft>
              <a:buClr>
                <a:schemeClr val="lt1"/>
              </a:buClr>
              <a:buSzPts val="1400"/>
              <a:buFont typeface="Arial"/>
              <a:buChar char="•"/>
            </a:pPr>
            <a:r>
              <a:rPr b="1" i="0" lang="es-ES" sz="1400" u="none" cap="none" strike="noStrike">
                <a:solidFill>
                  <a:schemeClr val="lt1"/>
                </a:solidFill>
                <a:latin typeface="Arial"/>
                <a:ea typeface="Arial"/>
                <a:cs typeface="Arial"/>
                <a:sym typeface="Arial"/>
              </a:rPr>
              <a:t> GRUPO III</a:t>
            </a:r>
            <a:r>
              <a:rPr b="0" i="0" lang="es-ES" sz="1400" u="none" cap="none" strike="noStrike">
                <a:solidFill>
                  <a:schemeClr val="lt1"/>
                </a:solidFill>
                <a:latin typeface="Arial"/>
                <a:ea typeface="Arial"/>
                <a:cs typeface="Arial"/>
                <a:sym typeface="Arial"/>
              </a:rPr>
              <a:t>: </a:t>
            </a:r>
            <a:r>
              <a:rPr b="0" i="0" lang="es-ES" sz="1400" u="none" cap="none" strike="noStrike">
                <a:solidFill>
                  <a:schemeClr val="dk1"/>
                </a:solidFill>
                <a:latin typeface="Arial"/>
                <a:ea typeface="Arial"/>
                <a:cs typeface="Arial"/>
                <a:sym typeface="Arial"/>
              </a:rPr>
              <a:t>FÍSICAMENTE NO ESTÁN EN FORMA: </a:t>
            </a:r>
            <a:endParaRPr/>
          </a:p>
          <a:p>
            <a:pPr indent="0" lvl="0" marL="0" marR="0" rtl="0" algn="l">
              <a:lnSpc>
                <a:spcPct val="90000"/>
              </a:lnSpc>
              <a:spcBef>
                <a:spcPts val="1000"/>
              </a:spcBef>
              <a:spcAft>
                <a:spcPts val="0"/>
              </a:spcAft>
              <a:buClr>
                <a:schemeClr val="dk1"/>
              </a:buClr>
              <a:buSzPts val="1400"/>
              <a:buFont typeface="Arial"/>
              <a:buNone/>
            </a:pPr>
            <a:r>
              <a:rPr b="0" i="0" lang="es-ES" sz="1400" u="none" cap="none" strike="noStrike">
                <a:solidFill>
                  <a:schemeClr val="dk1"/>
                </a:solidFill>
                <a:latin typeface="Arial"/>
                <a:ea typeface="Arial"/>
                <a:cs typeface="Arial"/>
                <a:sym typeface="Arial"/>
              </a:rPr>
              <a:t>  DEPENDIENTES NO SANOS</a:t>
            </a:r>
            <a:endParaRPr/>
          </a:p>
        </p:txBody>
      </p:sp>
      <p:sp>
        <p:nvSpPr>
          <p:cNvPr id="343" name="Google Shape;343;p17"/>
          <p:cNvSpPr txBox="1"/>
          <p:nvPr/>
        </p:nvSpPr>
        <p:spPr>
          <a:xfrm>
            <a:off x="1111338" y="835866"/>
            <a:ext cx="7734123"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i="0" lang="es-ES" sz="2000" u="none" cap="none" strike="noStrike">
                <a:solidFill>
                  <a:schemeClr val="lt1"/>
                </a:solidFill>
                <a:latin typeface="Arial Black"/>
                <a:ea typeface="Arial Black"/>
                <a:cs typeface="Arial Black"/>
                <a:sym typeface="Arial Black"/>
              </a:rPr>
              <a:t>TEORIAS Y CLASIFICACIÓN DE PERSONAS MAYORES</a:t>
            </a:r>
            <a:endParaRPr b="1" i="0" sz="2400" u="none" cap="none" strike="noStrike">
              <a:solidFill>
                <a:schemeClr val="lt1"/>
              </a:solidFill>
              <a:latin typeface="Arial Black"/>
              <a:ea typeface="Arial Black"/>
              <a:cs typeface="Arial Black"/>
              <a:sym typeface="Arial Black"/>
            </a:endParaRPr>
          </a:p>
        </p:txBody>
      </p:sp>
      <p:pic>
        <p:nvPicPr>
          <p:cNvPr descr="Datos y estadísticas de inmunización - OPS/OMS | Organización Panamericana  de la Salud" id="344" name="Google Shape;344;p17"/>
          <p:cNvPicPr preferRelativeResize="0"/>
          <p:nvPr/>
        </p:nvPicPr>
        <p:blipFill rotWithShape="1">
          <a:blip r:embed="rId7">
            <a:alphaModFix/>
          </a:blip>
          <a:srcRect b="12140" l="15584" r="17435" t="12664"/>
          <a:stretch/>
        </p:blipFill>
        <p:spPr>
          <a:xfrm>
            <a:off x="1745112" y="1483039"/>
            <a:ext cx="1955954" cy="1372412"/>
          </a:xfrm>
          <a:prstGeom prst="rect">
            <a:avLst/>
          </a:prstGeom>
          <a:noFill/>
          <a:ln>
            <a:noFill/>
          </a:ln>
        </p:spPr>
      </p:pic>
      <p:sp>
        <p:nvSpPr>
          <p:cNvPr id="345" name="Google Shape;345;p17"/>
          <p:cNvSpPr txBox="1"/>
          <p:nvPr/>
        </p:nvSpPr>
        <p:spPr>
          <a:xfrm>
            <a:off x="5754430" y="1521826"/>
            <a:ext cx="3537436" cy="396457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1" i="0" lang="es-ES" sz="1400" u="none" cap="none" strike="noStrike">
                <a:solidFill>
                  <a:schemeClr val="lt1"/>
                </a:solidFill>
                <a:latin typeface="Arial"/>
                <a:ea typeface="Arial"/>
                <a:cs typeface="Arial"/>
                <a:sym typeface="Arial"/>
              </a:rPr>
              <a:t>SOCIEDAD GEIRÁTRICA JAPÓN (OUCHI ET AL., 2017):</a:t>
            </a:r>
            <a:endParaRPr/>
          </a:p>
          <a:p>
            <a:pPr indent="-88900" lvl="0" marL="0" marR="0" rtl="0" algn="l">
              <a:lnSpc>
                <a:spcPct val="100000"/>
              </a:lnSpc>
              <a:spcBef>
                <a:spcPts val="1000"/>
              </a:spcBef>
              <a:spcAft>
                <a:spcPts val="0"/>
              </a:spcAft>
              <a:buClr>
                <a:schemeClr val="lt1"/>
              </a:buClr>
              <a:buSzPts val="1400"/>
              <a:buFont typeface="Arial"/>
              <a:buChar char="•"/>
            </a:pPr>
            <a:r>
              <a:rPr b="1" i="0" lang="es-ES" sz="1400" u="none" cap="none" strike="noStrike">
                <a:solidFill>
                  <a:schemeClr val="lt1"/>
                </a:solidFill>
                <a:latin typeface="Arial"/>
                <a:ea typeface="Arial"/>
                <a:cs typeface="Arial"/>
                <a:sym typeface="Arial"/>
              </a:rPr>
              <a:t> PREVEJEZ: </a:t>
            </a:r>
            <a:r>
              <a:rPr b="0" i="0" lang="es-ES" sz="1400" u="none" cap="none" strike="noStrike">
                <a:solidFill>
                  <a:schemeClr val="dk1"/>
                </a:solidFill>
                <a:latin typeface="Arial"/>
                <a:ea typeface="Arial"/>
                <a:cs typeface="Arial"/>
                <a:sym typeface="Arial"/>
              </a:rPr>
              <a:t>65-74 años</a:t>
            </a:r>
            <a:endParaRPr/>
          </a:p>
          <a:p>
            <a:pPr indent="-88900" lvl="0" marL="0" marR="0" rtl="0" algn="l">
              <a:lnSpc>
                <a:spcPct val="100000"/>
              </a:lnSpc>
              <a:spcBef>
                <a:spcPts val="1000"/>
              </a:spcBef>
              <a:spcAft>
                <a:spcPts val="0"/>
              </a:spcAft>
              <a:buClr>
                <a:schemeClr val="lt1"/>
              </a:buClr>
              <a:buSzPts val="1400"/>
              <a:buFont typeface="Arial"/>
              <a:buChar char="•"/>
            </a:pPr>
            <a:r>
              <a:rPr b="1" i="0" lang="es-ES" sz="1400" u="none" cap="none" strike="noStrike">
                <a:solidFill>
                  <a:schemeClr val="lt1"/>
                </a:solidFill>
                <a:latin typeface="Arial"/>
                <a:ea typeface="Arial"/>
                <a:cs typeface="Arial"/>
                <a:sym typeface="Arial"/>
              </a:rPr>
              <a:t> VEJEZ: </a:t>
            </a:r>
            <a:r>
              <a:rPr b="0" i="0" lang="es-ES" sz="1400" u="none" cap="none" strike="noStrike">
                <a:solidFill>
                  <a:schemeClr val="dk1"/>
                </a:solidFill>
                <a:latin typeface="Arial"/>
                <a:ea typeface="Arial"/>
                <a:cs typeface="Arial"/>
                <a:sym typeface="Arial"/>
              </a:rPr>
              <a:t>75-90 años</a:t>
            </a:r>
            <a:endParaRPr/>
          </a:p>
          <a:p>
            <a:pPr indent="-88900" lvl="0" marL="0" marR="0" rtl="0" algn="l">
              <a:lnSpc>
                <a:spcPct val="100000"/>
              </a:lnSpc>
              <a:spcBef>
                <a:spcPts val="1000"/>
              </a:spcBef>
              <a:spcAft>
                <a:spcPts val="0"/>
              </a:spcAft>
              <a:buClr>
                <a:schemeClr val="lt1"/>
              </a:buClr>
              <a:buSzPts val="1400"/>
              <a:buFont typeface="Arial"/>
              <a:buChar char="•"/>
            </a:pPr>
            <a:r>
              <a:rPr b="1" i="0" lang="es-ES" sz="1400" u="none" cap="none" strike="noStrike">
                <a:solidFill>
                  <a:schemeClr val="lt1"/>
                </a:solidFill>
                <a:latin typeface="Arial"/>
                <a:ea typeface="Arial"/>
                <a:cs typeface="Arial"/>
                <a:sym typeface="Arial"/>
              </a:rPr>
              <a:t> SUPERVEJEZ: </a:t>
            </a:r>
            <a:r>
              <a:rPr b="0" i="0" lang="es-ES" sz="1400" u="none" cap="none" strike="noStrike">
                <a:solidFill>
                  <a:schemeClr val="dk1"/>
                </a:solidFill>
                <a:latin typeface="Arial"/>
                <a:ea typeface="Arial"/>
                <a:cs typeface="Arial"/>
                <a:sym typeface="Arial"/>
              </a:rPr>
              <a:t>mayores 90 años</a:t>
            </a:r>
            <a:endParaRPr/>
          </a:p>
          <a:p>
            <a:pPr indent="0" lvl="0" marL="0" marR="0" rtl="0" algn="l">
              <a:lnSpc>
                <a:spcPct val="100000"/>
              </a:lnSpc>
              <a:spcBef>
                <a:spcPts val="10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000"/>
              </a:spcBef>
              <a:spcAft>
                <a:spcPts val="0"/>
              </a:spcAft>
              <a:buClr>
                <a:schemeClr val="lt1"/>
              </a:buClr>
              <a:buSzPts val="1400"/>
              <a:buFont typeface="Arial"/>
              <a:buNone/>
            </a:pPr>
            <a:r>
              <a:rPr b="1" i="0" lang="es-ES" sz="1400" u="none" cap="none" strike="noStrike">
                <a:solidFill>
                  <a:schemeClr val="lt1"/>
                </a:solidFill>
                <a:latin typeface="Arial"/>
                <a:ea typeface="Arial"/>
                <a:cs typeface="Arial"/>
                <a:sym typeface="Arial"/>
              </a:rPr>
              <a:t>ALTEROVITZ &amp; MENDELSOHN (2013):</a:t>
            </a:r>
            <a:endParaRPr b="0" i="0" sz="1400" u="none" cap="none" strike="noStrike">
              <a:solidFill>
                <a:schemeClr val="lt1"/>
              </a:solidFill>
              <a:latin typeface="Arial"/>
              <a:ea typeface="Arial"/>
              <a:cs typeface="Arial"/>
              <a:sym typeface="Arial"/>
            </a:endParaRPr>
          </a:p>
          <a:p>
            <a:pPr indent="-88900" lvl="0" marL="0" marR="0" rtl="0" algn="l">
              <a:lnSpc>
                <a:spcPct val="100000"/>
              </a:lnSpc>
              <a:spcBef>
                <a:spcPts val="1000"/>
              </a:spcBef>
              <a:spcAft>
                <a:spcPts val="0"/>
              </a:spcAft>
              <a:buClr>
                <a:schemeClr val="lt1"/>
              </a:buClr>
              <a:buSzPts val="1400"/>
              <a:buFont typeface="Arial"/>
              <a:buChar char="•"/>
            </a:pPr>
            <a:r>
              <a:rPr b="1" i="0" lang="es-ES" sz="1400" u="none" cap="none" strike="noStrike">
                <a:solidFill>
                  <a:schemeClr val="lt1"/>
                </a:solidFill>
                <a:latin typeface="Arial"/>
                <a:ea typeface="Arial"/>
                <a:cs typeface="Arial"/>
                <a:sym typeface="Arial"/>
              </a:rPr>
              <a:t> JÓVENES-MAYORES o </a:t>
            </a:r>
            <a:r>
              <a:rPr b="1" i="1" lang="es-ES" sz="1400" u="none" cap="none" strike="noStrike">
                <a:solidFill>
                  <a:schemeClr val="lt1"/>
                </a:solidFill>
                <a:latin typeface="Arial"/>
                <a:ea typeface="Arial"/>
                <a:cs typeface="Arial"/>
                <a:sym typeface="Arial"/>
              </a:rPr>
              <a:t>YOUNG-OLD</a:t>
            </a:r>
            <a:r>
              <a:rPr b="1" i="0" lang="es-ES" sz="1400" u="none" cap="none" strike="noStrike">
                <a:solidFill>
                  <a:schemeClr val="lt1"/>
                </a:solidFill>
                <a:latin typeface="Arial"/>
                <a:ea typeface="Arial"/>
                <a:cs typeface="Arial"/>
                <a:sym typeface="Arial"/>
              </a:rPr>
              <a:t>: </a:t>
            </a:r>
            <a:r>
              <a:rPr b="0" i="0" lang="es-ES" sz="1400" u="none" cap="none" strike="noStrike">
                <a:solidFill>
                  <a:schemeClr val="dk1"/>
                </a:solidFill>
                <a:latin typeface="Arial"/>
                <a:ea typeface="Arial"/>
                <a:cs typeface="Arial"/>
                <a:sym typeface="Arial"/>
              </a:rPr>
              <a:t>65-74 años</a:t>
            </a:r>
            <a:endParaRPr/>
          </a:p>
          <a:p>
            <a:pPr indent="-88900" lvl="0" marL="0" marR="0" rtl="0" algn="l">
              <a:lnSpc>
                <a:spcPct val="100000"/>
              </a:lnSpc>
              <a:spcBef>
                <a:spcPts val="1000"/>
              </a:spcBef>
              <a:spcAft>
                <a:spcPts val="0"/>
              </a:spcAft>
              <a:buClr>
                <a:schemeClr val="lt1"/>
              </a:buClr>
              <a:buSzPts val="1400"/>
              <a:buFont typeface="Arial"/>
              <a:buChar char="•"/>
            </a:pPr>
            <a:r>
              <a:rPr b="1" i="0" lang="es-ES" sz="1400" u="none" cap="none" strike="noStrike">
                <a:solidFill>
                  <a:schemeClr val="lt1"/>
                </a:solidFill>
                <a:latin typeface="Arial"/>
                <a:ea typeface="Arial"/>
                <a:cs typeface="Arial"/>
                <a:sym typeface="Arial"/>
              </a:rPr>
              <a:t> MAYORES-MAYORES o </a:t>
            </a:r>
            <a:r>
              <a:rPr b="1" i="1" lang="es-ES" sz="1400" u="none" cap="none" strike="noStrike">
                <a:solidFill>
                  <a:schemeClr val="lt1"/>
                </a:solidFill>
                <a:latin typeface="Arial"/>
                <a:ea typeface="Arial"/>
                <a:cs typeface="Arial"/>
                <a:sym typeface="Arial"/>
              </a:rPr>
              <a:t>OLD-OLD</a:t>
            </a:r>
            <a:r>
              <a:rPr b="1" i="0" lang="es-ES" sz="1400" u="none" cap="none" strike="noStrike">
                <a:solidFill>
                  <a:schemeClr val="lt1"/>
                </a:solidFill>
                <a:latin typeface="Arial"/>
                <a:ea typeface="Arial"/>
                <a:cs typeface="Arial"/>
                <a:sym typeface="Arial"/>
              </a:rPr>
              <a:t>: </a:t>
            </a:r>
            <a:r>
              <a:rPr b="0" i="0" lang="es-ES" sz="1400" u="none" cap="none" strike="noStrike">
                <a:solidFill>
                  <a:schemeClr val="dk1"/>
                </a:solidFill>
                <a:latin typeface="Arial"/>
                <a:ea typeface="Arial"/>
                <a:cs typeface="Arial"/>
                <a:sym typeface="Arial"/>
              </a:rPr>
              <a:t>mayores 75 años</a:t>
            </a:r>
            <a:endParaRPr/>
          </a:p>
        </p:txBody>
      </p:sp>
      <p:pic>
        <p:nvPicPr>
          <p:cNvPr descr="Teatro" id="346" name="Google Shape;346;p17"/>
          <p:cNvPicPr preferRelativeResize="0"/>
          <p:nvPr/>
        </p:nvPicPr>
        <p:blipFill rotWithShape="1">
          <a:blip r:embed="rId8">
            <a:alphaModFix/>
          </a:blip>
          <a:srcRect b="0" l="0" r="0" t="0"/>
          <a:stretch/>
        </p:blipFill>
        <p:spPr>
          <a:xfrm>
            <a:off x="1519887" y="4377124"/>
            <a:ext cx="2405927" cy="2405927"/>
          </a:xfrm>
          <a:prstGeom prst="rect">
            <a:avLst/>
          </a:prstGeom>
          <a:noFill/>
          <a:ln>
            <a:noFill/>
          </a:ln>
        </p:spPr>
      </p:pic>
      <p:sp>
        <p:nvSpPr>
          <p:cNvPr id="347" name="Google Shape;347;p17"/>
          <p:cNvSpPr txBox="1"/>
          <p:nvPr/>
        </p:nvSpPr>
        <p:spPr>
          <a:xfrm>
            <a:off x="1745112" y="4954732"/>
            <a:ext cx="1937823"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ES" sz="1400" u="none" cap="none" strike="noStrike">
                <a:solidFill>
                  <a:schemeClr val="lt1"/>
                </a:solidFill>
                <a:latin typeface="Arial"/>
                <a:ea typeface="Arial"/>
                <a:cs typeface="Arial"/>
                <a:sym typeface="Arial"/>
              </a:rPr>
              <a:t>Publicaciones sobre BENEFICIOS AF/EF en los tres grupos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18"/>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353" name="Google Shape;353;p18"/>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354" name="Google Shape;354;p18"/>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355" name="Google Shape;355;p18"/>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356" name="Google Shape;356;p18"/>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7" name="Google Shape;357;p18"/>
          <p:cNvSpPr txBox="1"/>
          <p:nvPr/>
        </p:nvSpPr>
        <p:spPr>
          <a:xfrm>
            <a:off x="1111338" y="835866"/>
            <a:ext cx="7734123"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i="0" lang="es-ES" sz="2000" u="none" cap="none" strike="noStrike">
                <a:solidFill>
                  <a:schemeClr val="lt1"/>
                </a:solidFill>
                <a:latin typeface="Arial Black"/>
                <a:ea typeface="Arial Black"/>
                <a:cs typeface="Arial Black"/>
                <a:sym typeface="Arial Black"/>
              </a:rPr>
              <a:t>TEORIAS Y CLASIFICACIÓN DE PERSONAS MAYORES</a:t>
            </a:r>
            <a:endParaRPr b="1" i="0" sz="2400" u="none" cap="none" strike="noStrike">
              <a:solidFill>
                <a:schemeClr val="lt1"/>
              </a:solidFill>
              <a:latin typeface="Arial Black"/>
              <a:ea typeface="Arial Black"/>
              <a:cs typeface="Arial Black"/>
              <a:sym typeface="Arial Black"/>
            </a:endParaRPr>
          </a:p>
        </p:txBody>
      </p:sp>
      <p:sp>
        <p:nvSpPr>
          <p:cNvPr id="358" name="Google Shape;358;p18"/>
          <p:cNvSpPr/>
          <p:nvPr/>
        </p:nvSpPr>
        <p:spPr>
          <a:xfrm>
            <a:off x="721757" y="3057839"/>
            <a:ext cx="3897742" cy="1027477"/>
          </a:xfrm>
          <a:prstGeom prst="rect">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2000" u="none" cap="none" strike="noStrike">
                <a:solidFill>
                  <a:schemeClr val="lt1"/>
                </a:solidFill>
                <a:latin typeface="Century Gothic"/>
                <a:ea typeface="Century Gothic"/>
                <a:cs typeface="Century Gothic"/>
                <a:sym typeface="Century Gothic"/>
              </a:rPr>
              <a:t>2 TEORÍAS QUE DEFINEN EL ENVEJECIMIENTO EXITOSO</a:t>
            </a:r>
            <a:endParaRPr b="0" i="0" sz="2000" u="none" cap="none" strike="noStrike">
              <a:solidFill>
                <a:schemeClr val="lt1"/>
              </a:solidFill>
              <a:latin typeface="Century Gothic"/>
              <a:ea typeface="Century Gothic"/>
              <a:cs typeface="Century Gothic"/>
              <a:sym typeface="Century Gothic"/>
            </a:endParaRPr>
          </a:p>
        </p:txBody>
      </p:sp>
      <p:sp>
        <p:nvSpPr>
          <p:cNvPr id="359" name="Google Shape;359;p18"/>
          <p:cNvSpPr/>
          <p:nvPr/>
        </p:nvSpPr>
        <p:spPr>
          <a:xfrm>
            <a:off x="5421345" y="2172748"/>
            <a:ext cx="3167914" cy="1027477"/>
          </a:xfrm>
          <a:prstGeom prst="rect">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chemeClr val="lt1"/>
                </a:solidFill>
                <a:latin typeface="Century Gothic"/>
                <a:ea typeface="Century Gothic"/>
                <a:cs typeface="Century Gothic"/>
                <a:sym typeface="Century Gothic"/>
              </a:rPr>
              <a:t>TEORÍAS BIOLÓGICAS O BIOMÉDICAS</a:t>
            </a:r>
            <a:endParaRPr b="0" i="0" sz="1800" u="none" cap="none" strike="noStrike">
              <a:solidFill>
                <a:schemeClr val="lt1"/>
              </a:solidFill>
              <a:latin typeface="Century Gothic"/>
              <a:ea typeface="Century Gothic"/>
              <a:cs typeface="Century Gothic"/>
              <a:sym typeface="Century Gothic"/>
            </a:endParaRPr>
          </a:p>
        </p:txBody>
      </p:sp>
      <p:sp>
        <p:nvSpPr>
          <p:cNvPr id="360" name="Google Shape;360;p18"/>
          <p:cNvSpPr/>
          <p:nvPr/>
        </p:nvSpPr>
        <p:spPr>
          <a:xfrm>
            <a:off x="5421345" y="3932784"/>
            <a:ext cx="3167914" cy="1027477"/>
          </a:xfrm>
          <a:prstGeom prst="rect">
            <a:avLst/>
          </a:prstGeom>
          <a:gradFill>
            <a:gsLst>
              <a:gs pos="0">
                <a:srgbClr val="5F82CA"/>
              </a:gs>
              <a:gs pos="50000">
                <a:srgbClr val="3C70CA"/>
              </a:gs>
              <a:gs pos="100000">
                <a:srgbClr val="2E60B9"/>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s-ES" sz="1600" u="none" cap="none" strike="noStrike">
                <a:solidFill>
                  <a:schemeClr val="lt1"/>
                </a:solidFill>
                <a:latin typeface="Century Gothic"/>
                <a:ea typeface="Century Gothic"/>
                <a:cs typeface="Century Gothic"/>
                <a:sym typeface="Century Gothic"/>
              </a:rPr>
              <a:t>TEORÍAS PSICOSOCIALES</a:t>
            </a:r>
            <a:endParaRPr b="0" i="0" sz="1600" u="none" cap="none" strike="noStrike">
              <a:solidFill>
                <a:schemeClr val="lt1"/>
              </a:solidFill>
              <a:latin typeface="Century Gothic"/>
              <a:ea typeface="Century Gothic"/>
              <a:cs typeface="Century Gothic"/>
              <a:sym typeface="Century Gothic"/>
            </a:endParaRPr>
          </a:p>
        </p:txBody>
      </p:sp>
      <p:cxnSp>
        <p:nvCxnSpPr>
          <p:cNvPr id="361" name="Google Shape;361;p18"/>
          <p:cNvCxnSpPr>
            <a:stCxn id="358" idx="3"/>
            <a:endCxn id="359" idx="1"/>
          </p:cNvCxnSpPr>
          <p:nvPr/>
        </p:nvCxnSpPr>
        <p:spPr>
          <a:xfrm flipH="1" rot="10800000">
            <a:off x="4619499" y="2686578"/>
            <a:ext cx="801900" cy="885000"/>
          </a:xfrm>
          <a:prstGeom prst="straightConnector1">
            <a:avLst/>
          </a:prstGeom>
          <a:noFill/>
          <a:ln cap="flat" cmpd="sng" w="28575">
            <a:solidFill>
              <a:schemeClr val="accent1"/>
            </a:solidFill>
            <a:prstDash val="solid"/>
            <a:miter lim="800000"/>
            <a:headEnd len="sm" w="sm" type="none"/>
            <a:tailEnd len="med" w="med" type="triangle"/>
          </a:ln>
        </p:spPr>
      </p:cxnSp>
      <p:cxnSp>
        <p:nvCxnSpPr>
          <p:cNvPr id="362" name="Google Shape;362;p18"/>
          <p:cNvCxnSpPr>
            <a:stCxn id="358" idx="3"/>
          </p:cNvCxnSpPr>
          <p:nvPr/>
        </p:nvCxnSpPr>
        <p:spPr>
          <a:xfrm>
            <a:off x="4619499" y="3571578"/>
            <a:ext cx="801900" cy="874800"/>
          </a:xfrm>
          <a:prstGeom prst="straightConnector1">
            <a:avLst/>
          </a:prstGeom>
          <a:noFill/>
          <a:ln cap="flat" cmpd="sng" w="28575">
            <a:solidFill>
              <a:schemeClr val="accent1"/>
            </a:solidFill>
            <a:prstDash val="solid"/>
            <a:miter lim="800000"/>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19"/>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368" name="Google Shape;368;p19"/>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369" name="Google Shape;369;p19"/>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370" name="Google Shape;370;p19"/>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371" name="Google Shape;371;p19"/>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72" name="Google Shape;372;p19"/>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i="0" lang="es-ES" sz="2000" u="none" cap="none" strike="noStrike">
                <a:solidFill>
                  <a:schemeClr val="lt1"/>
                </a:solidFill>
                <a:latin typeface="Arial Black"/>
                <a:ea typeface="Arial Black"/>
                <a:cs typeface="Arial Black"/>
                <a:sym typeface="Arial Black"/>
              </a:rPr>
              <a:t>EFECTOS DEL ENVEJECIMIENTO: CAMBIOS A NIVELES FISIOLÓGICO, FUNCIONAL, COGNITIVO Y EMOCIONAL.</a:t>
            </a:r>
            <a:endParaRPr b="1" i="0" sz="2400" u="none" cap="none" strike="noStrike">
              <a:solidFill>
                <a:schemeClr val="lt1"/>
              </a:solidFill>
              <a:latin typeface="Arial Black"/>
              <a:ea typeface="Arial Black"/>
              <a:cs typeface="Arial Black"/>
              <a:sym typeface="Arial Black"/>
            </a:endParaRPr>
          </a:p>
        </p:txBody>
      </p:sp>
      <p:pic>
        <p:nvPicPr>
          <p:cNvPr id="373" name="Google Shape;373;p19"/>
          <p:cNvPicPr preferRelativeResize="0"/>
          <p:nvPr/>
        </p:nvPicPr>
        <p:blipFill rotWithShape="1">
          <a:blip r:embed="rId3">
            <a:alphaModFix/>
          </a:blip>
          <a:srcRect b="0" l="0" r="0" t="0"/>
          <a:stretch/>
        </p:blipFill>
        <p:spPr>
          <a:xfrm>
            <a:off x="951034" y="1718660"/>
            <a:ext cx="1275093" cy="1323817"/>
          </a:xfrm>
          <a:prstGeom prst="rect">
            <a:avLst/>
          </a:prstGeom>
          <a:noFill/>
          <a:ln>
            <a:noFill/>
          </a:ln>
        </p:spPr>
      </p:pic>
      <p:sp>
        <p:nvSpPr>
          <p:cNvPr id="374" name="Google Shape;374;p19"/>
          <p:cNvSpPr txBox="1"/>
          <p:nvPr/>
        </p:nvSpPr>
        <p:spPr>
          <a:xfrm>
            <a:off x="380094" y="1959701"/>
            <a:ext cx="1759856" cy="108277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b="0" i="0" lang="es-ES" sz="1600" u="none" cap="none" strike="noStrike">
                <a:solidFill>
                  <a:schemeClr val="lt1"/>
                </a:solidFill>
                <a:latin typeface="Arial Black"/>
                <a:ea typeface="Arial Black"/>
                <a:cs typeface="Arial Black"/>
                <a:sym typeface="Arial Black"/>
              </a:rPr>
              <a:t>A NIVEL FISIOLÓGICO y FUNCIONAL</a:t>
            </a:r>
            <a:endParaRPr b="0" i="0" sz="1800" u="none" cap="none" strike="noStrike">
              <a:solidFill>
                <a:schemeClr val="lt1"/>
              </a:solidFill>
              <a:latin typeface="Arial Black"/>
              <a:ea typeface="Arial Black"/>
              <a:cs typeface="Arial Black"/>
              <a:sym typeface="Arial Black"/>
            </a:endParaRPr>
          </a:p>
        </p:txBody>
      </p:sp>
      <p:pic>
        <p:nvPicPr>
          <p:cNvPr id="375" name="Google Shape;375;p19"/>
          <p:cNvPicPr preferRelativeResize="0"/>
          <p:nvPr/>
        </p:nvPicPr>
        <p:blipFill rotWithShape="1">
          <a:blip r:embed="rId7">
            <a:alphaModFix/>
          </a:blip>
          <a:srcRect b="0" l="0" r="0" t="0"/>
          <a:stretch/>
        </p:blipFill>
        <p:spPr>
          <a:xfrm>
            <a:off x="515256" y="3283518"/>
            <a:ext cx="1759857" cy="1751562"/>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376" name="Google Shape;376;p19"/>
          <p:cNvSpPr txBox="1"/>
          <p:nvPr/>
        </p:nvSpPr>
        <p:spPr>
          <a:xfrm>
            <a:off x="2324099" y="1605472"/>
            <a:ext cx="6992228" cy="42780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ES" sz="1700" u="none" cap="none" strike="noStrike">
                <a:solidFill>
                  <a:schemeClr val="dk1"/>
                </a:solidFill>
                <a:latin typeface="Arial"/>
                <a:ea typeface="Arial"/>
                <a:cs typeface="Arial"/>
                <a:sym typeface="Arial"/>
              </a:rPr>
              <a:t>El </a:t>
            </a:r>
            <a:r>
              <a:rPr b="1" i="0" lang="es-ES" sz="1700" u="none" cap="none" strike="noStrike">
                <a:solidFill>
                  <a:schemeClr val="lt1"/>
                </a:solidFill>
                <a:latin typeface="Arial"/>
                <a:ea typeface="Arial"/>
                <a:cs typeface="Arial"/>
                <a:sym typeface="Arial"/>
              </a:rPr>
              <a:t>ACSM</a:t>
            </a:r>
            <a:r>
              <a:rPr b="0" i="0" lang="es-ES" sz="1700" u="none" cap="none" strike="noStrike">
                <a:solidFill>
                  <a:schemeClr val="dk1"/>
                </a:solidFill>
                <a:latin typeface="Arial"/>
                <a:ea typeface="Arial"/>
                <a:cs typeface="Arial"/>
                <a:sym typeface="Arial"/>
              </a:rPr>
              <a:t> (Chodzko-Zajko et al., 2009) recoge los cambios que se producen en la función fisiológica y composición en población sana debido al proceso de envejecimiento. Dichos cambios se agrupan en cuatro apartados:</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 Función muscular: </a:t>
            </a:r>
            <a:r>
              <a:rPr lang="es-ES" sz="1700">
                <a:solidFill>
                  <a:schemeClr val="dk1"/>
                </a:solidFill>
                <a:latin typeface="Arial"/>
                <a:ea typeface="Arial"/>
                <a:cs typeface="Arial"/>
                <a:sym typeface="Arial"/>
              </a:rPr>
              <a:t>reducción acelerada de la capacidad de fuerza isométrica, concéntrica y excéntrica, siendo mas reducida en el tren inferior que en el superior; cambios sensoriales, motores y cognitivos que pueden afectar el equilibrio y la movilidad; aumento del tiempo de reacción.</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 Función cardiovascular: </a:t>
            </a:r>
            <a:r>
              <a:rPr lang="es-ES" sz="1700">
                <a:solidFill>
                  <a:schemeClr val="dk1"/>
                </a:solidFill>
                <a:latin typeface="Arial"/>
                <a:ea typeface="Arial"/>
                <a:cs typeface="Arial"/>
                <a:sym typeface="Arial"/>
              </a:rPr>
              <a:t>descenso de la variabilidad de la frecuencia cardiaca, aumento de la presión sanguínea en reposo, lo cual implica un aumento de trabajo del corazón.</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 Función pulmonar: </a:t>
            </a:r>
            <a:r>
              <a:rPr lang="es-ES" sz="1700">
                <a:solidFill>
                  <a:schemeClr val="dk1"/>
                </a:solidFill>
                <a:latin typeface="Arial"/>
                <a:ea typeface="Arial"/>
                <a:cs typeface="Arial"/>
                <a:sym typeface="Arial"/>
              </a:rPr>
              <a:t>menos fuerza en los músculos respiratorios.</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 Composición corporal: </a:t>
            </a:r>
            <a:r>
              <a:rPr lang="es-ES" sz="1700">
                <a:solidFill>
                  <a:schemeClr val="dk1"/>
                </a:solidFill>
                <a:latin typeface="Arial"/>
                <a:ea typeface="Arial"/>
                <a:cs typeface="Arial"/>
                <a:sym typeface="Arial"/>
              </a:rPr>
              <a:t>la altura va disminuyendo; el peso aumenta hasta los 70 años, reduciéndose después; la perdida de asa muscular se acelera a partir de los 65-70 años, siendo mayor en las piernas.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
          <p:cNvPicPr preferRelativeResize="0"/>
          <p:nvPr/>
        </p:nvPicPr>
        <p:blipFill rotWithShape="1">
          <a:blip r:embed="rId3">
            <a:alphaModFix/>
          </a:blip>
          <a:srcRect b="19181" l="8230" r="37863" t="1429"/>
          <a:stretch/>
        </p:blipFill>
        <p:spPr>
          <a:xfrm>
            <a:off x="5152570" y="116114"/>
            <a:ext cx="6560459" cy="6451603"/>
          </a:xfrm>
          <a:prstGeom prst="ellipse">
            <a:avLst/>
          </a:prstGeom>
          <a:noFill/>
          <a:ln cap="rnd" cmpd="sng" w="92075">
            <a:solidFill>
              <a:srgbClr val="006CA9"/>
            </a:solidFill>
            <a:prstDash val="solid"/>
            <a:round/>
            <a:headEnd len="sm" w="sm" type="none"/>
            <a:tailEnd len="sm" w="sm" type="none"/>
          </a:ln>
        </p:spPr>
      </p:pic>
      <p:pic>
        <p:nvPicPr>
          <p:cNvPr id="103" name="Google Shape;103;p2"/>
          <p:cNvPicPr preferRelativeResize="0"/>
          <p:nvPr/>
        </p:nvPicPr>
        <p:blipFill rotWithShape="1">
          <a:blip r:embed="rId4">
            <a:alphaModFix/>
          </a:blip>
          <a:srcRect b="0" l="0" r="0" t="0"/>
          <a:stretch/>
        </p:blipFill>
        <p:spPr>
          <a:xfrm>
            <a:off x="8162297" y="0"/>
            <a:ext cx="4070588" cy="6959600"/>
          </a:xfrm>
          <a:prstGeom prst="rect">
            <a:avLst/>
          </a:prstGeom>
          <a:noFill/>
          <a:ln>
            <a:noFill/>
          </a:ln>
        </p:spPr>
      </p:pic>
      <p:pic>
        <p:nvPicPr>
          <p:cNvPr id="104" name="Google Shape;104;p2"/>
          <p:cNvPicPr preferRelativeResize="0"/>
          <p:nvPr/>
        </p:nvPicPr>
        <p:blipFill rotWithShape="1">
          <a:blip r:embed="rId5">
            <a:alphaModFix/>
          </a:blip>
          <a:srcRect b="0" l="0" r="0" t="0"/>
          <a:stretch/>
        </p:blipFill>
        <p:spPr>
          <a:xfrm>
            <a:off x="0" y="0"/>
            <a:ext cx="12232885" cy="6857999"/>
          </a:xfrm>
          <a:prstGeom prst="rect">
            <a:avLst/>
          </a:prstGeom>
          <a:noFill/>
          <a:ln>
            <a:noFill/>
          </a:ln>
        </p:spPr>
      </p:pic>
      <p:sp>
        <p:nvSpPr>
          <p:cNvPr id="105" name="Google Shape;105;p2"/>
          <p:cNvSpPr txBox="1"/>
          <p:nvPr/>
        </p:nvSpPr>
        <p:spPr>
          <a:xfrm>
            <a:off x="6915323" y="1395847"/>
            <a:ext cx="4181194" cy="4066306"/>
          </a:xfrm>
          <a:prstGeom prst="rect">
            <a:avLst/>
          </a:prstGeom>
          <a:noFill/>
          <a:ln>
            <a:noFill/>
          </a:ln>
          <a:effectLst>
            <a:outerShdw blurRad="279400" rotWithShape="0" algn="bl" dir="18900000" dist="38100">
              <a:srgbClr val="000000">
                <a:alpha val="40784"/>
              </a:srgbClr>
            </a:outerShdw>
          </a:effectLst>
        </p:spPr>
        <p:txBody>
          <a:bodyPr anchorCtr="0" anchor="t" bIns="45700" lIns="91425" spcFirstLastPara="1" rIns="91425" wrap="square" tIns="45700">
            <a:spAutoFit/>
          </a:bodyPr>
          <a:lstStyle/>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U</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NI</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DAD</a:t>
            </a:r>
            <a:r>
              <a:rPr b="0" i="0" lang="es-ES" sz="4400" u="none" cap="none" strike="noStrike">
                <a:solidFill>
                  <a:schemeClr val="lt1"/>
                </a:solidFill>
                <a:latin typeface="Arial Black"/>
                <a:ea typeface="Arial Black"/>
                <a:cs typeface="Arial Black"/>
                <a:sym typeface="Arial Black"/>
              </a:rPr>
              <a:t> </a:t>
            </a:r>
            <a:endParaRPr/>
          </a:p>
          <a:p>
            <a:pPr indent="0" lvl="0" marL="0" marR="0" rtl="0" algn="ctr">
              <a:lnSpc>
                <a:spcPct val="75757"/>
              </a:lnSpc>
              <a:spcBef>
                <a:spcPts val="0"/>
              </a:spcBef>
              <a:spcAft>
                <a:spcPts val="0"/>
              </a:spcAft>
              <a:buNone/>
            </a:pPr>
            <a:r>
              <a:rPr b="0" i="0" lang="es-ES" sz="6600" u="none" cap="none" strike="noStrike">
                <a:solidFill>
                  <a:schemeClr val="lt1"/>
                </a:solidFill>
                <a:latin typeface="Arial Black"/>
                <a:ea typeface="Arial Black"/>
                <a:cs typeface="Arial Black"/>
                <a:sym typeface="Arial Black"/>
              </a:rPr>
              <a:t>N°1</a:t>
            </a:r>
            <a:endParaRPr b="0" i="0" sz="6600" u="none" cap="none" strike="noStrike">
              <a:solidFill>
                <a:schemeClr val="lt1"/>
              </a:solidFill>
              <a:latin typeface="Arial Black"/>
              <a:ea typeface="Arial Black"/>
              <a:cs typeface="Arial Black"/>
              <a:sym typeface="Arial Black"/>
            </a:endParaRPr>
          </a:p>
        </p:txBody>
      </p:sp>
      <p:pic>
        <p:nvPicPr>
          <p:cNvPr descr="Flecha lineal: curva en sentido de las agujas del reloj" id="106" name="Google Shape;106;p2"/>
          <p:cNvPicPr preferRelativeResize="0"/>
          <p:nvPr/>
        </p:nvPicPr>
        <p:blipFill rotWithShape="1">
          <a:blip r:embed="rId6">
            <a:alphaModFix/>
          </a:blip>
          <a:srcRect b="0" l="0" r="0" t="0"/>
          <a:stretch/>
        </p:blipFill>
        <p:spPr>
          <a:xfrm flipH="1" rot="-1300601">
            <a:off x="9918391" y="6809442"/>
            <a:ext cx="1486632" cy="1952359"/>
          </a:xfrm>
          <a:prstGeom prst="rect">
            <a:avLst/>
          </a:prstGeom>
          <a:noFill/>
          <a:ln>
            <a:noFill/>
          </a:ln>
        </p:spPr>
      </p:pic>
      <p:pic>
        <p:nvPicPr>
          <p:cNvPr id="107" name="Google Shape;107;p2"/>
          <p:cNvPicPr preferRelativeResize="0"/>
          <p:nvPr/>
        </p:nvPicPr>
        <p:blipFill rotWithShape="1">
          <a:blip r:embed="rId7">
            <a:alphaModFix/>
          </a:blip>
          <a:srcRect b="0" l="0" r="0" t="0"/>
          <a:stretch/>
        </p:blipFill>
        <p:spPr>
          <a:xfrm rot="5400000">
            <a:off x="54428" y="150087"/>
            <a:ext cx="6451601" cy="6560458"/>
          </a:xfrm>
          <a:prstGeom prst="roundRect">
            <a:avLst>
              <a:gd fmla="val 8594" name="adj"/>
            </a:avLst>
          </a:prstGeom>
          <a:solidFill>
            <a:srgbClr val="ECECEC"/>
          </a:solidFill>
          <a:ln>
            <a:noFill/>
          </a:ln>
        </p:spPr>
      </p:pic>
      <p:pic>
        <p:nvPicPr>
          <p:cNvPr id="108" name="Google Shape;108;p2"/>
          <p:cNvPicPr preferRelativeResize="0"/>
          <p:nvPr/>
        </p:nvPicPr>
        <p:blipFill rotWithShape="1">
          <a:blip r:embed="rId8">
            <a:alphaModFix/>
          </a:blip>
          <a:srcRect b="0" l="0" r="0" t="0"/>
          <a:stretch/>
        </p:blipFill>
        <p:spPr>
          <a:xfrm>
            <a:off x="620469" y="428585"/>
            <a:ext cx="1258178" cy="277132"/>
          </a:xfrm>
          <a:prstGeom prst="rect">
            <a:avLst/>
          </a:prstGeom>
          <a:noFill/>
          <a:ln>
            <a:noFill/>
          </a:ln>
        </p:spPr>
      </p:pic>
      <p:sp>
        <p:nvSpPr>
          <p:cNvPr id="109" name="Google Shape;109;p2"/>
          <p:cNvSpPr txBox="1"/>
          <p:nvPr/>
        </p:nvSpPr>
        <p:spPr>
          <a:xfrm>
            <a:off x="1138690" y="1090802"/>
            <a:ext cx="433455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REALIDAD DE LA POBLACIÓN DE PERSONAS MAYORES</a:t>
            </a:r>
            <a:endParaRPr/>
          </a:p>
        </p:txBody>
      </p:sp>
      <p:sp>
        <p:nvSpPr>
          <p:cNvPr id="110" name="Google Shape;110;p2"/>
          <p:cNvSpPr/>
          <p:nvPr/>
        </p:nvSpPr>
        <p:spPr>
          <a:xfrm>
            <a:off x="7223758" y="961633"/>
            <a:ext cx="3542291" cy="4361395"/>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2"/>
          <p:cNvSpPr txBox="1"/>
          <p:nvPr/>
        </p:nvSpPr>
        <p:spPr>
          <a:xfrm>
            <a:off x="627118" y="2067655"/>
            <a:ext cx="5680646" cy="383784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Envejecimiento de la población.</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Teorías y clasificación de personas mayores.</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Efectos del envejecimiento: cambios a niveles fisiológico, funcional, cognitivo y emocional.</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Envejecimiento activo.</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Beneficios de la actividad física y el ejercicio físico en personas mayores.</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Recomendaciones internacionales.</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Ejercicio físico multicomponente y multidominio.</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Ejercicio físico, clave para evitar la dependencia física y psíquica en personas mayores.</a:t>
            </a:r>
            <a:endParaRPr/>
          </a:p>
        </p:txBody>
      </p:sp>
      <p:cxnSp>
        <p:nvCxnSpPr>
          <p:cNvPr id="112" name="Google Shape;112;p2"/>
          <p:cNvCxnSpPr/>
          <p:nvPr/>
        </p:nvCxnSpPr>
        <p:spPr>
          <a:xfrm>
            <a:off x="1482930" y="1798688"/>
            <a:ext cx="3594595" cy="0"/>
          </a:xfrm>
          <a:prstGeom prst="straightConnector1">
            <a:avLst/>
          </a:prstGeom>
          <a:noFill/>
          <a:ln cap="flat" cmpd="sng" w="34925">
            <a:solidFill>
              <a:schemeClr val="lt1"/>
            </a:solidFill>
            <a:prstDash val="dash"/>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20"/>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382" name="Google Shape;382;p20"/>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383" name="Google Shape;383;p20"/>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384" name="Google Shape;384;p20"/>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385" name="Google Shape;385;p20"/>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20"/>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EFECTOS DEL ENVEJECIMIENTO: CAMBIOS A NIVELES FISIOLÓGICO, FUNCIONAL, COGNITIVO Y EMOCIONAL.</a:t>
            </a:r>
            <a:endParaRPr b="1" sz="2400">
              <a:solidFill>
                <a:schemeClr val="lt1"/>
              </a:solidFill>
              <a:latin typeface="Arial Black"/>
              <a:ea typeface="Arial Black"/>
              <a:cs typeface="Arial Black"/>
              <a:sym typeface="Arial Black"/>
            </a:endParaRPr>
          </a:p>
        </p:txBody>
      </p:sp>
      <p:sp>
        <p:nvSpPr>
          <p:cNvPr id="387" name="Google Shape;387;p20"/>
          <p:cNvSpPr txBox="1"/>
          <p:nvPr/>
        </p:nvSpPr>
        <p:spPr>
          <a:xfrm>
            <a:off x="2981217" y="2022396"/>
            <a:ext cx="6257047" cy="3493264"/>
          </a:xfrm>
          <a:prstGeom prst="rect">
            <a:avLst/>
          </a:prstGeom>
          <a:noFill/>
          <a:ln>
            <a:noFill/>
          </a:ln>
        </p:spPr>
        <p:txBody>
          <a:bodyPr anchorCtr="0" anchor="t" bIns="45700" lIns="91425" spcFirstLastPara="1" rIns="91425" wrap="square" tIns="45700">
            <a:spAutoFit/>
          </a:bodyPr>
          <a:lstStyle/>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Pérdida de masa muscular y fuerza: SARCOPENIA </a:t>
            </a:r>
            <a:r>
              <a:rPr b="1" lang="es-ES" sz="1700">
                <a:solidFill>
                  <a:schemeClr val="lt1"/>
                </a:solidFill>
                <a:latin typeface="Arial"/>
                <a:ea typeface="Arial"/>
                <a:cs typeface="Arial"/>
                <a:sym typeface="Arial"/>
              </a:rPr>
              <a:t>Roubenoff, 2000</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Aumento del tiempo de reacción </a:t>
            </a:r>
            <a:r>
              <a:rPr b="1" lang="es-ES" sz="1700">
                <a:solidFill>
                  <a:schemeClr val="lt1"/>
                </a:solidFill>
                <a:latin typeface="Arial"/>
                <a:ea typeface="Arial"/>
                <a:cs typeface="Arial"/>
                <a:sym typeface="Arial"/>
              </a:rPr>
              <a:t>Chodzko-Zajko et al., 2009</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Aumento de fragilidad y riesgo de caídas </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Waters et al., 2010</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Disminución de la velocidad de la marcha </a:t>
            </a:r>
            <a:r>
              <a:rPr b="1" lang="es-ES" sz="1700">
                <a:solidFill>
                  <a:schemeClr val="lt1"/>
                </a:solidFill>
                <a:latin typeface="Arial"/>
                <a:ea typeface="Arial"/>
                <a:cs typeface="Arial"/>
                <a:sym typeface="Arial"/>
              </a:rPr>
              <a:t>OMS, 2015</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Descenso del consumo máximo de oxígeno </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Valenzuela et al., 2019</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Disminución de densidad ósea (osteoporosis) </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OMS, 2015</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Disminución de la función sensorial: presbiacusia y presbicia </a:t>
            </a:r>
            <a:r>
              <a:rPr b="1" lang="es-ES" sz="1700">
                <a:solidFill>
                  <a:schemeClr val="lt1"/>
                </a:solidFill>
                <a:latin typeface="Arial"/>
                <a:ea typeface="Arial"/>
                <a:cs typeface="Arial"/>
                <a:sym typeface="Arial"/>
              </a:rPr>
              <a:t>Yamasoba et al., 2013</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Etc.</a:t>
            </a:r>
            <a:endParaRPr/>
          </a:p>
        </p:txBody>
      </p:sp>
      <p:pic>
        <p:nvPicPr>
          <p:cNvPr id="388" name="Google Shape;388;p20"/>
          <p:cNvPicPr preferRelativeResize="0"/>
          <p:nvPr/>
        </p:nvPicPr>
        <p:blipFill rotWithShape="1">
          <a:blip r:embed="rId3">
            <a:alphaModFix/>
          </a:blip>
          <a:srcRect b="0" l="0" r="0" t="0"/>
          <a:stretch/>
        </p:blipFill>
        <p:spPr>
          <a:xfrm>
            <a:off x="951034" y="1718660"/>
            <a:ext cx="1275093" cy="1323817"/>
          </a:xfrm>
          <a:prstGeom prst="rect">
            <a:avLst/>
          </a:prstGeom>
          <a:noFill/>
          <a:ln>
            <a:noFill/>
          </a:ln>
        </p:spPr>
      </p:pic>
      <p:sp>
        <p:nvSpPr>
          <p:cNvPr id="389" name="Google Shape;389;p20"/>
          <p:cNvSpPr txBox="1"/>
          <p:nvPr/>
        </p:nvSpPr>
        <p:spPr>
          <a:xfrm>
            <a:off x="380094" y="1959701"/>
            <a:ext cx="1759856" cy="108277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rPr lang="es-ES" sz="1600">
                <a:solidFill>
                  <a:schemeClr val="lt1"/>
                </a:solidFill>
                <a:latin typeface="Arial Black"/>
                <a:ea typeface="Arial Black"/>
                <a:cs typeface="Arial Black"/>
                <a:sym typeface="Arial Black"/>
              </a:rPr>
              <a:t>A NIVEL FISIOLÓGICO y FUNCIONAL</a:t>
            </a:r>
            <a:endParaRPr sz="1800">
              <a:solidFill>
                <a:schemeClr val="lt1"/>
              </a:solidFill>
              <a:latin typeface="Arial Black"/>
              <a:ea typeface="Arial Black"/>
              <a:cs typeface="Arial Black"/>
              <a:sym typeface="Arial Black"/>
            </a:endParaRPr>
          </a:p>
        </p:txBody>
      </p:sp>
      <p:pic>
        <p:nvPicPr>
          <p:cNvPr id="390" name="Google Shape;390;p20"/>
          <p:cNvPicPr preferRelativeResize="0"/>
          <p:nvPr/>
        </p:nvPicPr>
        <p:blipFill rotWithShape="1">
          <a:blip r:embed="rId7">
            <a:alphaModFix/>
          </a:blip>
          <a:srcRect b="0" l="0" r="0" t="0"/>
          <a:stretch/>
        </p:blipFill>
        <p:spPr>
          <a:xfrm>
            <a:off x="515256" y="3283518"/>
            <a:ext cx="1759857" cy="1751562"/>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21"/>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396" name="Google Shape;396;p21"/>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397" name="Google Shape;397;p21"/>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398" name="Google Shape;398;p21"/>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399" name="Google Shape;399;p21"/>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21"/>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EFECTOS DEL ENVEJECIMIENTO: CAMBIOS A NIVELES FISIOLÓGICO, FUNCIONAL, COGNITIVO Y EMOCIONAL.</a:t>
            </a:r>
            <a:endParaRPr b="1" sz="2400">
              <a:solidFill>
                <a:schemeClr val="lt1"/>
              </a:solidFill>
              <a:latin typeface="Arial Black"/>
              <a:ea typeface="Arial Black"/>
              <a:cs typeface="Arial Black"/>
              <a:sym typeface="Arial Black"/>
            </a:endParaRPr>
          </a:p>
        </p:txBody>
      </p:sp>
      <p:sp>
        <p:nvSpPr>
          <p:cNvPr id="401" name="Google Shape;401;p21"/>
          <p:cNvSpPr txBox="1"/>
          <p:nvPr/>
        </p:nvSpPr>
        <p:spPr>
          <a:xfrm>
            <a:off x="3104033" y="1846088"/>
            <a:ext cx="6533454" cy="3493264"/>
          </a:xfrm>
          <a:prstGeom prst="rect">
            <a:avLst/>
          </a:prstGeom>
          <a:noFill/>
          <a:ln>
            <a:noFill/>
          </a:ln>
        </p:spPr>
        <p:txBody>
          <a:bodyPr anchorCtr="0" anchor="t" bIns="45700" lIns="91425" spcFirstLastPara="1" rIns="91425" wrap="square" tIns="45700">
            <a:spAutoFit/>
          </a:bodyPr>
          <a:lstStyle/>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Disminución de procesos en la función ejecutiva </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Park et al., 2001</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Aumento de prevalencia de deterioro cognitivo y deterioro de memoria asociados a la edad </a:t>
            </a:r>
            <a:r>
              <a:rPr b="1" lang="es-ES" sz="1700">
                <a:solidFill>
                  <a:schemeClr val="lt1"/>
                </a:solidFill>
                <a:latin typeface="Arial"/>
                <a:ea typeface="Arial"/>
                <a:cs typeface="Arial"/>
                <a:sym typeface="Arial"/>
              </a:rPr>
              <a:t>Park et al., 2003</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Disminución en N.º y velocidad de neuronas motoras  </a:t>
            </a:r>
            <a:r>
              <a:rPr b="1" lang="es-ES" sz="1700">
                <a:solidFill>
                  <a:schemeClr val="lt1"/>
                </a:solidFill>
                <a:latin typeface="Arial"/>
                <a:ea typeface="Arial"/>
                <a:cs typeface="Arial"/>
                <a:sym typeface="Arial"/>
              </a:rPr>
              <a:t>Payne &amp; Delbono, 2004</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Menor velocidad de procesamiento </a:t>
            </a:r>
            <a:r>
              <a:rPr b="1" lang="es-ES" sz="1700">
                <a:solidFill>
                  <a:schemeClr val="lt1"/>
                </a:solidFill>
                <a:latin typeface="Arial"/>
                <a:ea typeface="Arial"/>
                <a:cs typeface="Arial"/>
                <a:sym typeface="Arial"/>
              </a:rPr>
              <a:t>Calero &amp; Navarro, 2012</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Deterioro en memoria de trabajo y en división de atención </a:t>
            </a:r>
            <a:r>
              <a:rPr b="1" lang="es-ES" sz="1700">
                <a:solidFill>
                  <a:schemeClr val="lt1"/>
                </a:solidFill>
                <a:latin typeface="Arial"/>
                <a:ea typeface="Arial"/>
                <a:cs typeface="Arial"/>
                <a:sym typeface="Arial"/>
              </a:rPr>
              <a:t>Bertsch et al., 2009 </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Atrofia en el hipocampo (memoria) </a:t>
            </a:r>
            <a:r>
              <a:rPr b="1" lang="es-ES" sz="1700">
                <a:solidFill>
                  <a:schemeClr val="lt1"/>
                </a:solidFill>
                <a:latin typeface="Arial"/>
                <a:ea typeface="Arial"/>
                <a:cs typeface="Arial"/>
                <a:sym typeface="Arial"/>
              </a:rPr>
              <a:t>Drag &amp; Bieliauskas, 2010</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Degeneración materia blanca (asociada a deterioro) </a:t>
            </a:r>
            <a:r>
              <a:rPr b="1" lang="es-ES" sz="1700">
                <a:solidFill>
                  <a:schemeClr val="lt1"/>
                </a:solidFill>
                <a:latin typeface="Arial"/>
                <a:ea typeface="Arial"/>
                <a:cs typeface="Arial"/>
                <a:sym typeface="Arial"/>
              </a:rPr>
              <a:t>Voss et al., 2013</a:t>
            </a:r>
            <a:endParaRPr/>
          </a:p>
          <a:p>
            <a:pPr indent="-107950" lvl="0" marL="0" marR="0" rtl="0" algn="l">
              <a:spcBef>
                <a:spcPts val="0"/>
              </a:spcBef>
              <a:spcAft>
                <a:spcPts val="0"/>
              </a:spcAft>
              <a:buClr>
                <a:schemeClr val="dk1"/>
              </a:buClr>
              <a:buSzPts val="1700"/>
              <a:buFont typeface="Arial"/>
              <a:buChar char="•"/>
            </a:pPr>
            <a:r>
              <a:rPr b="1" lang="es-ES" sz="1700">
                <a:solidFill>
                  <a:schemeClr val="dk1"/>
                </a:solidFill>
                <a:latin typeface="Arial"/>
                <a:ea typeface="Arial"/>
                <a:cs typeface="Arial"/>
                <a:sym typeface="Arial"/>
              </a:rPr>
              <a:t> </a:t>
            </a:r>
            <a:r>
              <a:rPr lang="es-ES" sz="1700">
                <a:solidFill>
                  <a:schemeClr val="dk1"/>
                </a:solidFill>
                <a:latin typeface="Arial"/>
                <a:ea typeface="Arial"/>
                <a:cs typeface="Arial"/>
                <a:sym typeface="Arial"/>
              </a:rPr>
              <a:t>Etc.</a:t>
            </a:r>
            <a:endParaRPr/>
          </a:p>
        </p:txBody>
      </p:sp>
      <p:pic>
        <p:nvPicPr>
          <p:cNvPr id="402" name="Google Shape;402;p21"/>
          <p:cNvPicPr preferRelativeResize="0"/>
          <p:nvPr/>
        </p:nvPicPr>
        <p:blipFill rotWithShape="1">
          <a:blip r:embed="rId3">
            <a:alphaModFix/>
          </a:blip>
          <a:srcRect b="0" l="0" r="0" t="0"/>
          <a:stretch/>
        </p:blipFill>
        <p:spPr>
          <a:xfrm>
            <a:off x="967838" y="1707072"/>
            <a:ext cx="1275093" cy="1323817"/>
          </a:xfrm>
          <a:prstGeom prst="rect">
            <a:avLst/>
          </a:prstGeom>
          <a:noFill/>
          <a:ln>
            <a:noFill/>
          </a:ln>
        </p:spPr>
      </p:pic>
      <p:sp>
        <p:nvSpPr>
          <p:cNvPr id="403" name="Google Shape;403;p21"/>
          <p:cNvSpPr txBox="1"/>
          <p:nvPr/>
        </p:nvSpPr>
        <p:spPr>
          <a:xfrm>
            <a:off x="483075" y="2033501"/>
            <a:ext cx="1759856" cy="6709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lang="es-ES" sz="1800">
                <a:solidFill>
                  <a:schemeClr val="lt1"/>
                </a:solidFill>
                <a:latin typeface="Arial Black"/>
                <a:ea typeface="Arial Black"/>
                <a:cs typeface="Arial Black"/>
                <a:sym typeface="Arial Black"/>
              </a:rPr>
              <a:t>A NIVEL COGNITIVO</a:t>
            </a:r>
            <a:endParaRPr/>
          </a:p>
        </p:txBody>
      </p:sp>
      <p:pic>
        <p:nvPicPr>
          <p:cNvPr id="404" name="Google Shape;404;p21"/>
          <p:cNvPicPr preferRelativeResize="0"/>
          <p:nvPr/>
        </p:nvPicPr>
        <p:blipFill rotWithShape="1">
          <a:blip r:embed="rId7">
            <a:alphaModFix/>
          </a:blip>
          <a:srcRect b="0" l="0" r="0" t="0"/>
          <a:stretch/>
        </p:blipFill>
        <p:spPr>
          <a:xfrm>
            <a:off x="515256" y="3283518"/>
            <a:ext cx="1759857" cy="1751562"/>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descr="Globo de pensamiento" id="405" name="Google Shape;405;p21"/>
          <p:cNvPicPr preferRelativeResize="0"/>
          <p:nvPr/>
        </p:nvPicPr>
        <p:blipFill rotWithShape="1">
          <a:blip r:embed="rId8">
            <a:alphaModFix/>
          </a:blip>
          <a:srcRect b="0" l="0" r="0" t="0"/>
          <a:stretch/>
        </p:blipFill>
        <p:spPr>
          <a:xfrm>
            <a:off x="1728568" y="3181917"/>
            <a:ext cx="709831" cy="709831"/>
          </a:xfrm>
          <a:prstGeom prst="rect">
            <a:avLst/>
          </a:prstGeom>
          <a:noFill/>
          <a:ln>
            <a:noFill/>
          </a:ln>
        </p:spPr>
      </p:pic>
      <p:pic>
        <p:nvPicPr>
          <p:cNvPr descr="Signo de interrogación" id="406" name="Google Shape;406;p21"/>
          <p:cNvPicPr preferRelativeResize="0"/>
          <p:nvPr/>
        </p:nvPicPr>
        <p:blipFill rotWithShape="1">
          <a:blip r:embed="rId9">
            <a:alphaModFix/>
          </a:blip>
          <a:srcRect b="0" l="0" r="0" t="0"/>
          <a:stretch/>
        </p:blipFill>
        <p:spPr>
          <a:xfrm>
            <a:off x="1887382" y="3307126"/>
            <a:ext cx="355549" cy="355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22"/>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412" name="Google Shape;412;p22"/>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413" name="Google Shape;413;p22"/>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414" name="Google Shape;414;p22"/>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415" name="Google Shape;415;p22"/>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22"/>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EFECTOS DEL ENVEJECIMIENTO: CAMBIOS A NIVELES FISIOLÓGICO, FUNCIONAL, COGNITIVO Y EMOCIONAL.</a:t>
            </a:r>
            <a:endParaRPr b="1" sz="2400">
              <a:solidFill>
                <a:schemeClr val="lt1"/>
              </a:solidFill>
              <a:latin typeface="Arial Black"/>
              <a:ea typeface="Arial Black"/>
              <a:cs typeface="Arial Black"/>
              <a:sym typeface="Arial Black"/>
            </a:endParaRPr>
          </a:p>
        </p:txBody>
      </p:sp>
      <p:sp>
        <p:nvSpPr>
          <p:cNvPr id="417" name="Google Shape;417;p22"/>
          <p:cNvSpPr txBox="1"/>
          <p:nvPr/>
        </p:nvSpPr>
        <p:spPr>
          <a:xfrm>
            <a:off x="3104033" y="1846088"/>
            <a:ext cx="6211417" cy="3493264"/>
          </a:xfrm>
          <a:prstGeom prst="rect">
            <a:avLst/>
          </a:prstGeom>
          <a:noFill/>
          <a:ln>
            <a:noFill/>
          </a:ln>
        </p:spPr>
        <p:txBody>
          <a:bodyPr anchorCtr="0" anchor="t" bIns="45700" lIns="91425" spcFirstLastPara="1" rIns="91425" wrap="square" tIns="45700">
            <a:spAutoFit/>
          </a:bodyPr>
          <a:lstStyle/>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Disminución de autoestima </a:t>
            </a:r>
            <a:r>
              <a:rPr b="1" lang="es-ES" sz="1700">
                <a:solidFill>
                  <a:schemeClr val="lt1"/>
                </a:solidFill>
                <a:latin typeface="Arial"/>
                <a:ea typeface="Arial"/>
                <a:cs typeface="Arial"/>
                <a:sym typeface="Arial"/>
              </a:rPr>
              <a:t>Rodin &amp; Langer, 1980</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Menores relaciones sociales (depresión) </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Long &amp; Martin, 2000; Fiori et al., 2006</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Menores niveles de felicidad </a:t>
            </a:r>
            <a:r>
              <a:rPr b="1" lang="es-ES" sz="1700">
                <a:solidFill>
                  <a:schemeClr val="lt1"/>
                </a:solidFill>
                <a:latin typeface="Arial"/>
                <a:ea typeface="Arial"/>
                <a:cs typeface="Arial"/>
                <a:sym typeface="Arial"/>
              </a:rPr>
              <a:t>Holahan et al., 2008</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Aumento de soledad </a:t>
            </a:r>
            <a:r>
              <a:rPr b="1" lang="es-ES" sz="1700">
                <a:solidFill>
                  <a:schemeClr val="lt1"/>
                </a:solidFill>
                <a:latin typeface="Arial"/>
                <a:ea typeface="Arial"/>
                <a:cs typeface="Arial"/>
                <a:sym typeface="Arial"/>
              </a:rPr>
              <a:t>Dykstra, 2009</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Menor satisfacción con la vida </a:t>
            </a:r>
            <a:r>
              <a:rPr b="1" lang="es-ES" sz="1700">
                <a:solidFill>
                  <a:schemeClr val="lt1"/>
                </a:solidFill>
                <a:latin typeface="Arial"/>
                <a:ea typeface="Arial"/>
                <a:cs typeface="Arial"/>
                <a:sym typeface="Arial"/>
              </a:rPr>
              <a:t>Gwozdz &amp; Sousa-Poza, 2010</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Mayor frecuencia de experiencias tristes </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Kunzmann et al., 2014</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Decrecimiento en el bienestar emocional </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Etxeberría et al., 2017</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Mayor frecuencia en trastornos de ansiedad </a:t>
            </a:r>
            <a:endParaRPr/>
          </a:p>
          <a:p>
            <a:pPr indent="0" lvl="0" marL="0" marR="0" rtl="0" algn="l">
              <a:spcBef>
                <a:spcPts val="0"/>
              </a:spcBef>
              <a:spcAft>
                <a:spcPts val="0"/>
              </a:spcAft>
              <a:buNone/>
            </a:pPr>
            <a:r>
              <a:rPr b="1" lang="es-ES" sz="1700">
                <a:solidFill>
                  <a:schemeClr val="lt1"/>
                </a:solidFill>
                <a:latin typeface="Arial"/>
                <a:ea typeface="Arial"/>
                <a:cs typeface="Arial"/>
                <a:sym typeface="Arial"/>
              </a:rPr>
              <a:t>Beaudreau et al., 2020</a:t>
            </a:r>
            <a:endParaRPr/>
          </a:p>
          <a:p>
            <a:pPr indent="-107950" lvl="0" marL="0" marR="0" rtl="0" algn="l">
              <a:spcBef>
                <a:spcPts val="0"/>
              </a:spcBef>
              <a:spcAft>
                <a:spcPts val="0"/>
              </a:spcAft>
              <a:buClr>
                <a:schemeClr val="dk1"/>
              </a:buClr>
              <a:buSzPts val="1700"/>
              <a:buFont typeface="Arial"/>
              <a:buChar char="•"/>
            </a:pPr>
            <a:r>
              <a:rPr lang="es-ES" sz="1700">
                <a:solidFill>
                  <a:schemeClr val="dk1"/>
                </a:solidFill>
                <a:latin typeface="Arial"/>
                <a:ea typeface="Arial"/>
                <a:cs typeface="Arial"/>
                <a:sym typeface="Arial"/>
              </a:rPr>
              <a:t> Etc.</a:t>
            </a:r>
            <a:endParaRPr/>
          </a:p>
        </p:txBody>
      </p:sp>
      <p:pic>
        <p:nvPicPr>
          <p:cNvPr id="418" name="Google Shape;418;p22"/>
          <p:cNvPicPr preferRelativeResize="0"/>
          <p:nvPr/>
        </p:nvPicPr>
        <p:blipFill rotWithShape="1">
          <a:blip r:embed="rId3">
            <a:alphaModFix/>
          </a:blip>
          <a:srcRect b="0" l="0" r="0" t="0"/>
          <a:stretch/>
        </p:blipFill>
        <p:spPr>
          <a:xfrm>
            <a:off x="967838" y="1707072"/>
            <a:ext cx="1275093" cy="1323817"/>
          </a:xfrm>
          <a:prstGeom prst="rect">
            <a:avLst/>
          </a:prstGeom>
          <a:noFill/>
          <a:ln>
            <a:noFill/>
          </a:ln>
        </p:spPr>
      </p:pic>
      <p:sp>
        <p:nvSpPr>
          <p:cNvPr id="419" name="Google Shape;419;p22"/>
          <p:cNvSpPr txBox="1"/>
          <p:nvPr/>
        </p:nvSpPr>
        <p:spPr>
          <a:xfrm>
            <a:off x="483075" y="2033501"/>
            <a:ext cx="1759856" cy="67095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lang="es-ES" sz="1800">
                <a:solidFill>
                  <a:schemeClr val="lt1"/>
                </a:solidFill>
                <a:latin typeface="Arial Black"/>
                <a:ea typeface="Arial Black"/>
                <a:cs typeface="Arial Black"/>
                <a:sym typeface="Arial Black"/>
              </a:rPr>
              <a:t>A NIVEL EMOCIONAL</a:t>
            </a:r>
            <a:endParaRPr/>
          </a:p>
        </p:txBody>
      </p:sp>
      <p:pic>
        <p:nvPicPr>
          <p:cNvPr id="420" name="Google Shape;420;p22"/>
          <p:cNvPicPr preferRelativeResize="0"/>
          <p:nvPr/>
        </p:nvPicPr>
        <p:blipFill rotWithShape="1">
          <a:blip r:embed="rId7">
            <a:alphaModFix/>
          </a:blip>
          <a:srcRect b="0" l="0" r="0" t="0"/>
          <a:stretch/>
        </p:blipFill>
        <p:spPr>
          <a:xfrm>
            <a:off x="565780" y="3349935"/>
            <a:ext cx="1845846" cy="1800993"/>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descr="Teatro" id="421" name="Google Shape;421;p22"/>
          <p:cNvPicPr preferRelativeResize="0"/>
          <p:nvPr/>
        </p:nvPicPr>
        <p:blipFill rotWithShape="1">
          <a:blip r:embed="rId8">
            <a:alphaModFix/>
          </a:blip>
          <a:srcRect b="0" l="0" r="0" t="0"/>
          <a:stretch/>
        </p:blipFill>
        <p:spPr>
          <a:xfrm>
            <a:off x="6556233" y="4651431"/>
            <a:ext cx="2054169" cy="2054169"/>
          </a:xfrm>
          <a:prstGeom prst="rect">
            <a:avLst/>
          </a:prstGeom>
          <a:noFill/>
          <a:ln>
            <a:noFill/>
          </a:ln>
        </p:spPr>
      </p:pic>
      <p:sp>
        <p:nvSpPr>
          <p:cNvPr id="422" name="Google Shape;422;p22"/>
          <p:cNvSpPr txBox="1"/>
          <p:nvPr/>
        </p:nvSpPr>
        <p:spPr>
          <a:xfrm>
            <a:off x="6629401" y="5110825"/>
            <a:ext cx="1876424" cy="67095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200"/>
              <a:buFont typeface="Arial"/>
              <a:buNone/>
            </a:pPr>
            <a:r>
              <a:rPr b="1" lang="es-ES" sz="1200">
                <a:solidFill>
                  <a:schemeClr val="lt1"/>
                </a:solidFill>
                <a:latin typeface="Arial Black"/>
                <a:ea typeface="Arial Black"/>
                <a:cs typeface="Arial Black"/>
                <a:sym typeface="Arial Black"/>
              </a:rPr>
              <a:t>IMPORTANCIA DE RELACIONES SOCIALES EN MAYORES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23"/>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428" name="Google Shape;428;p23"/>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429" name="Google Shape;429;p23"/>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430" name="Google Shape;430;p23"/>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431" name="Google Shape;431;p23"/>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23"/>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EFECTOS DEL ENVEJECIMIENTO: CAMBIOS A NIVELES FISIOLÓGICO, FUNCIONAL, COGNITIVO Y EMOCIONAL.</a:t>
            </a:r>
            <a:endParaRPr b="1" sz="2400">
              <a:solidFill>
                <a:schemeClr val="lt1"/>
              </a:solidFill>
              <a:latin typeface="Arial Black"/>
              <a:ea typeface="Arial Black"/>
              <a:cs typeface="Arial Black"/>
              <a:sym typeface="Arial Black"/>
            </a:endParaRPr>
          </a:p>
        </p:txBody>
      </p:sp>
      <p:sp>
        <p:nvSpPr>
          <p:cNvPr id="433" name="Google Shape;433;p23"/>
          <p:cNvSpPr txBox="1"/>
          <p:nvPr/>
        </p:nvSpPr>
        <p:spPr>
          <a:xfrm>
            <a:off x="565780" y="1865138"/>
            <a:ext cx="8634492" cy="36933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800">
                <a:solidFill>
                  <a:schemeClr val="lt1"/>
                </a:solidFill>
                <a:latin typeface="Arial"/>
                <a:ea typeface="Arial"/>
                <a:cs typeface="Arial"/>
                <a:sym typeface="Arial"/>
              </a:rPr>
              <a:t>ALGUNAS RECOMENDACIONES TENIENDO EN CUENTA ESTOS EFECTOS…</a:t>
            </a:r>
            <a:endParaRPr/>
          </a:p>
          <a:p>
            <a:pPr indent="0" lvl="0" marL="0" marR="0" rtl="0" algn="ctr">
              <a:spcBef>
                <a:spcPts val="0"/>
              </a:spcBef>
              <a:spcAft>
                <a:spcPts val="0"/>
              </a:spcAft>
              <a:buNone/>
            </a:pPr>
            <a:r>
              <a:t/>
            </a:r>
            <a:endParaRPr b="1" sz="1800">
              <a:solidFill>
                <a:schemeClr val="accent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 Potenciar la fuerza, resistencia aeróbica y amplitud de movimiento.</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 Evitar ejercicios desaconsejados como los de hiperextensión de tronco, el trabajo isométrico máximo o saltos.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 Prevenir las caídas.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 Recomendar la exposición al sol.</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 No realizar ejercicios que produzcan dolor.</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 Máxima precaución al cambio brusco de posición desde decúbito a de pie.</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 Trabajar según las posibilidades individuales, planteando metas asequibles.</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 Potenciar la profundización de la respiración, evitando tiempos de apnea prolongados. </a:t>
            </a:r>
            <a:endParaRPr/>
          </a:p>
          <a:p>
            <a:pPr indent="-114300" lvl="0" marL="0" marR="0" rtl="0" algn="l">
              <a:spcBef>
                <a:spcPts val="0"/>
              </a:spcBef>
              <a:spcAft>
                <a:spcPts val="0"/>
              </a:spcAft>
              <a:buClr>
                <a:schemeClr val="dk1"/>
              </a:buClr>
              <a:buSzPts val="1800"/>
              <a:buFont typeface="Arial"/>
              <a:buChar char="•"/>
            </a:pPr>
            <a:r>
              <a:rPr lang="es-ES" sz="1800">
                <a:solidFill>
                  <a:schemeClr val="dk1"/>
                </a:solidFill>
                <a:latin typeface="Arial"/>
                <a:ea typeface="Arial"/>
                <a:cs typeface="Arial"/>
                <a:sym typeface="Arial"/>
              </a:rPr>
              <a:t> Dar información clara y concisa, asegurando la comprensión de las tareas. </a:t>
            </a:r>
            <a:endParaRPr b="1" sz="1800">
              <a:solidFill>
                <a:schemeClr val="accen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24"/>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439" name="Google Shape;439;p24"/>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440" name="Google Shape;440;p24"/>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441" name="Google Shape;441;p24"/>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442" name="Google Shape;442;p24"/>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24"/>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ENVEJECIMIENTO ACTIVO </a:t>
            </a:r>
            <a:endParaRPr b="1" sz="2400">
              <a:solidFill>
                <a:schemeClr val="lt1"/>
              </a:solidFill>
              <a:latin typeface="Arial Black"/>
              <a:ea typeface="Arial Black"/>
              <a:cs typeface="Arial Black"/>
              <a:sym typeface="Arial Black"/>
            </a:endParaRPr>
          </a:p>
        </p:txBody>
      </p:sp>
      <p:sp>
        <p:nvSpPr>
          <p:cNvPr id="444" name="Google Shape;444;p24"/>
          <p:cNvSpPr txBox="1"/>
          <p:nvPr/>
        </p:nvSpPr>
        <p:spPr>
          <a:xfrm>
            <a:off x="3074954" y="3105811"/>
            <a:ext cx="2735537" cy="2462213"/>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lt1"/>
                </a:solidFill>
                <a:latin typeface="Arial"/>
                <a:ea typeface="Arial"/>
                <a:cs typeface="Arial"/>
                <a:sym typeface="Arial"/>
              </a:rPr>
              <a:t>DETERMINANTES CLAVES PARA UN ENVEJECIMIENTO ACTIVO:</a:t>
            </a:r>
            <a:endParaRPr/>
          </a:p>
          <a:p>
            <a:pPr indent="0" lvl="0" marL="0" marR="0" rtl="0" algn="l">
              <a:spcBef>
                <a:spcPts val="0"/>
              </a:spcBef>
              <a:spcAft>
                <a:spcPts val="0"/>
              </a:spcAft>
              <a:buNone/>
            </a:pPr>
            <a:r>
              <a:t/>
            </a:r>
            <a:endParaRPr b="1" sz="1400">
              <a:solidFill>
                <a:schemeClr val="lt1"/>
              </a:solidFill>
              <a:latin typeface="Arial"/>
              <a:ea typeface="Arial"/>
              <a:cs typeface="Arial"/>
              <a:sym typeface="Arial"/>
            </a:endParaRPr>
          </a:p>
          <a:p>
            <a:pPr indent="0" lvl="0" marL="0" marR="0" rtl="0" algn="l">
              <a:spcBef>
                <a:spcPts val="0"/>
              </a:spcBef>
              <a:spcAft>
                <a:spcPts val="0"/>
              </a:spcAft>
              <a:buNone/>
            </a:pPr>
            <a:r>
              <a:rPr lang="es-ES" sz="1400">
                <a:solidFill>
                  <a:schemeClr val="dk1"/>
                </a:solidFill>
                <a:latin typeface="Arial"/>
                <a:ea typeface="Arial"/>
                <a:cs typeface="Arial"/>
                <a:sym typeface="Arial"/>
              </a:rPr>
              <a:t>• ECONÓMICO</a:t>
            </a:r>
            <a:endParaRPr/>
          </a:p>
          <a:p>
            <a:pPr indent="0" lvl="0" marL="0" marR="0" rtl="0" algn="l">
              <a:spcBef>
                <a:spcPts val="0"/>
              </a:spcBef>
              <a:spcAft>
                <a:spcPts val="0"/>
              </a:spcAft>
              <a:buNone/>
            </a:pPr>
            <a:r>
              <a:rPr lang="es-ES" sz="1400">
                <a:solidFill>
                  <a:schemeClr val="dk1"/>
                </a:solidFill>
                <a:latin typeface="Arial"/>
                <a:ea typeface="Arial"/>
                <a:cs typeface="Arial"/>
                <a:sym typeface="Arial"/>
              </a:rPr>
              <a:t>• CONDUCTUALES</a:t>
            </a:r>
            <a:endParaRPr/>
          </a:p>
          <a:p>
            <a:pPr indent="0" lvl="0" marL="0" marR="0" rtl="0" algn="l">
              <a:spcBef>
                <a:spcPts val="0"/>
              </a:spcBef>
              <a:spcAft>
                <a:spcPts val="0"/>
              </a:spcAft>
              <a:buNone/>
            </a:pPr>
            <a:r>
              <a:rPr lang="es-ES" sz="1400">
                <a:solidFill>
                  <a:schemeClr val="dk1"/>
                </a:solidFill>
                <a:latin typeface="Arial"/>
                <a:ea typeface="Arial"/>
                <a:cs typeface="Arial"/>
                <a:sym typeface="Arial"/>
              </a:rPr>
              <a:t>• PERSONALES</a:t>
            </a:r>
            <a:endParaRPr/>
          </a:p>
          <a:p>
            <a:pPr indent="0" lvl="0" marL="0" marR="0" rtl="0" algn="l">
              <a:spcBef>
                <a:spcPts val="0"/>
              </a:spcBef>
              <a:spcAft>
                <a:spcPts val="0"/>
              </a:spcAft>
              <a:buNone/>
            </a:pPr>
            <a:r>
              <a:rPr lang="es-ES" sz="1400">
                <a:solidFill>
                  <a:schemeClr val="dk1"/>
                </a:solidFill>
                <a:latin typeface="Arial"/>
                <a:ea typeface="Arial"/>
                <a:cs typeface="Arial"/>
                <a:sym typeface="Arial"/>
              </a:rPr>
              <a:t>• SOCIALES</a:t>
            </a:r>
            <a:endParaRPr/>
          </a:p>
          <a:p>
            <a:pPr indent="0" lvl="0" marL="0" marR="0" rtl="0" algn="l">
              <a:spcBef>
                <a:spcPts val="0"/>
              </a:spcBef>
              <a:spcAft>
                <a:spcPts val="0"/>
              </a:spcAft>
              <a:buNone/>
            </a:pPr>
            <a:r>
              <a:rPr lang="es-ES" sz="1400">
                <a:solidFill>
                  <a:schemeClr val="dk1"/>
                </a:solidFill>
                <a:latin typeface="Arial"/>
                <a:ea typeface="Arial"/>
                <a:cs typeface="Arial"/>
                <a:sym typeface="Arial"/>
              </a:rPr>
              <a:t>• RELACIONADOS CON LOS SISTEMAS SANITARIOS Y DE ASUNTOS SOCIALES.</a:t>
            </a:r>
            <a:endParaRPr/>
          </a:p>
        </p:txBody>
      </p:sp>
      <p:pic>
        <p:nvPicPr>
          <p:cNvPr descr="Datos y estadísticas de inmunización - OPS/OMS | Organización Panamericana  de la Salud" id="445" name="Google Shape;445;p24"/>
          <p:cNvPicPr preferRelativeResize="0"/>
          <p:nvPr/>
        </p:nvPicPr>
        <p:blipFill rotWithShape="1">
          <a:blip r:embed="rId7">
            <a:alphaModFix/>
          </a:blip>
          <a:srcRect b="12140" l="15584" r="17435" t="12664"/>
          <a:stretch/>
        </p:blipFill>
        <p:spPr>
          <a:xfrm>
            <a:off x="2699238" y="1530408"/>
            <a:ext cx="1565247" cy="1098269"/>
          </a:xfrm>
          <a:prstGeom prst="rect">
            <a:avLst/>
          </a:prstGeom>
          <a:noFill/>
          <a:ln>
            <a:noFill/>
          </a:ln>
        </p:spPr>
      </p:pic>
      <p:sp>
        <p:nvSpPr>
          <p:cNvPr id="446" name="Google Shape;446;p24"/>
          <p:cNvSpPr txBox="1"/>
          <p:nvPr/>
        </p:nvSpPr>
        <p:spPr>
          <a:xfrm>
            <a:off x="586589" y="3105811"/>
            <a:ext cx="1959842" cy="2246769"/>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lt1"/>
                </a:solidFill>
                <a:latin typeface="Arial"/>
                <a:ea typeface="Arial"/>
                <a:cs typeface="Arial"/>
                <a:sym typeface="Arial"/>
              </a:rPr>
              <a:t>PROCESO DE FOMENTAR Y MANTENER</a:t>
            </a:r>
            <a:endParaRPr/>
          </a:p>
          <a:p>
            <a:pPr indent="0" lvl="0" marL="0" marR="0" rtl="0" algn="l">
              <a:spcBef>
                <a:spcPts val="0"/>
              </a:spcBef>
              <a:spcAft>
                <a:spcPts val="0"/>
              </a:spcAft>
              <a:buNone/>
            </a:pPr>
            <a:r>
              <a:rPr b="1" lang="es-ES" sz="1400">
                <a:solidFill>
                  <a:schemeClr val="lt1"/>
                </a:solidFill>
                <a:latin typeface="Arial"/>
                <a:ea typeface="Arial"/>
                <a:cs typeface="Arial"/>
                <a:sym typeface="Arial"/>
              </a:rPr>
              <a:t>LA CAPACIDAD FUNCIONAL QUE PERMITE EL BIENESTAR EN LA VEJEZ.</a:t>
            </a:r>
            <a:endParaRPr/>
          </a:p>
          <a:p>
            <a:pPr indent="0" lvl="0" marL="0" marR="0" rtl="0" algn="l">
              <a:spcBef>
                <a:spcPts val="0"/>
              </a:spcBef>
              <a:spcAft>
                <a:spcPts val="0"/>
              </a:spcAft>
              <a:buNone/>
            </a:pPr>
            <a:r>
              <a:t/>
            </a:r>
            <a:endParaRPr b="1" sz="1400">
              <a:solidFill>
                <a:schemeClr val="lt1"/>
              </a:solidFill>
              <a:latin typeface="Arial"/>
              <a:ea typeface="Arial"/>
              <a:cs typeface="Arial"/>
              <a:sym typeface="Arial"/>
            </a:endParaRPr>
          </a:p>
          <a:p>
            <a:pPr indent="0" lvl="0" marL="0" marR="0" rtl="0" algn="ctr">
              <a:spcBef>
                <a:spcPts val="0"/>
              </a:spcBef>
              <a:spcAft>
                <a:spcPts val="0"/>
              </a:spcAft>
              <a:buNone/>
            </a:pPr>
            <a:r>
              <a:rPr lang="es-ES" sz="1400">
                <a:solidFill>
                  <a:schemeClr val="dk1"/>
                </a:solidFill>
                <a:latin typeface="Arial"/>
                <a:ea typeface="Arial"/>
                <a:cs typeface="Arial"/>
                <a:sym typeface="Arial"/>
              </a:rPr>
              <a:t>OMS, 2015</a:t>
            </a:r>
            <a:endParaRPr/>
          </a:p>
        </p:txBody>
      </p:sp>
      <p:sp>
        <p:nvSpPr>
          <p:cNvPr id="447" name="Google Shape;447;p24"/>
          <p:cNvSpPr txBox="1"/>
          <p:nvPr/>
        </p:nvSpPr>
        <p:spPr>
          <a:xfrm>
            <a:off x="6096000" y="2005544"/>
            <a:ext cx="3067290" cy="1015663"/>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200">
                <a:solidFill>
                  <a:schemeClr val="lt1"/>
                </a:solidFill>
                <a:latin typeface="Arial"/>
                <a:ea typeface="Arial"/>
                <a:cs typeface="Arial"/>
                <a:sym typeface="Arial"/>
              </a:rPr>
              <a:t>PERSONAS ACTIVAS, INDEPENDIENTES, AUTOSUFICIENTES Y SATISFECHAS CON SU VIDA.</a:t>
            </a:r>
            <a:endParaRPr/>
          </a:p>
          <a:p>
            <a:pPr indent="0" lvl="0" marL="0" marR="0" rtl="0" algn="ctr">
              <a:spcBef>
                <a:spcPts val="0"/>
              </a:spcBef>
              <a:spcAft>
                <a:spcPts val="0"/>
              </a:spcAft>
              <a:buNone/>
            </a:pPr>
            <a:r>
              <a:t/>
            </a:r>
            <a:endParaRPr b="1" sz="1200">
              <a:solidFill>
                <a:schemeClr val="lt1"/>
              </a:solidFill>
              <a:latin typeface="Arial"/>
              <a:ea typeface="Arial"/>
              <a:cs typeface="Arial"/>
              <a:sym typeface="Arial"/>
            </a:endParaRPr>
          </a:p>
          <a:p>
            <a:pPr indent="0" lvl="0" marL="0" marR="0" rtl="0" algn="ctr">
              <a:spcBef>
                <a:spcPts val="0"/>
              </a:spcBef>
              <a:spcAft>
                <a:spcPts val="0"/>
              </a:spcAft>
              <a:buNone/>
            </a:pPr>
            <a:r>
              <a:rPr lang="es-ES" sz="1200">
                <a:solidFill>
                  <a:schemeClr val="dk1"/>
                </a:solidFill>
                <a:latin typeface="Arial"/>
                <a:ea typeface="Arial"/>
                <a:cs typeface="Arial"/>
                <a:sym typeface="Arial"/>
              </a:rPr>
              <a:t>HAVIGHURST, 1961</a:t>
            </a:r>
            <a:endParaRPr/>
          </a:p>
        </p:txBody>
      </p:sp>
      <p:pic>
        <p:nvPicPr>
          <p:cNvPr id="448" name="Google Shape;448;p24"/>
          <p:cNvPicPr preferRelativeResize="0"/>
          <p:nvPr/>
        </p:nvPicPr>
        <p:blipFill rotWithShape="1">
          <a:blip r:embed="rId8">
            <a:alphaModFix/>
          </a:blip>
          <a:srcRect b="15718" l="33479" r="36635" t="25219"/>
          <a:stretch/>
        </p:blipFill>
        <p:spPr>
          <a:xfrm>
            <a:off x="6654219" y="3210149"/>
            <a:ext cx="2087610" cy="2319566"/>
          </a:xfrm>
          <a:prstGeom prst="rect">
            <a:avLst/>
          </a:prstGeom>
          <a:noFill/>
          <a:ln>
            <a:noFill/>
          </a:ln>
          <a:effectLst>
            <a:outerShdw blurRad="63500" sx="102000" rotWithShape="0" algn="ctr" sy="102000">
              <a:srgbClr val="000000">
                <a:alpha val="40000"/>
              </a:srgbClr>
            </a:outerShdw>
          </a:effectLst>
        </p:spPr>
      </p:pic>
      <p:sp>
        <p:nvSpPr>
          <p:cNvPr id="449" name="Google Shape;449;p24"/>
          <p:cNvSpPr txBox="1"/>
          <p:nvPr/>
        </p:nvSpPr>
        <p:spPr>
          <a:xfrm>
            <a:off x="6807630" y="5568024"/>
            <a:ext cx="178078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1200">
                <a:solidFill>
                  <a:schemeClr val="dk1"/>
                </a:solidFill>
                <a:latin typeface="Arial"/>
                <a:ea typeface="Arial"/>
                <a:cs typeface="Arial"/>
                <a:sym typeface="Arial"/>
              </a:rPr>
              <a:t>ROWE &amp; KAHN, 1998</a:t>
            </a:r>
            <a:endParaRPr/>
          </a:p>
        </p:txBody>
      </p:sp>
      <p:cxnSp>
        <p:nvCxnSpPr>
          <p:cNvPr id="450" name="Google Shape;450;p24"/>
          <p:cNvCxnSpPr>
            <a:stCxn id="445" idx="2"/>
          </p:cNvCxnSpPr>
          <p:nvPr/>
        </p:nvCxnSpPr>
        <p:spPr>
          <a:xfrm flipH="1">
            <a:off x="2002562" y="2628677"/>
            <a:ext cx="1479300" cy="477000"/>
          </a:xfrm>
          <a:prstGeom prst="straightConnector1">
            <a:avLst/>
          </a:prstGeom>
          <a:noFill/>
          <a:ln cap="flat" cmpd="sng" w="9525">
            <a:solidFill>
              <a:schemeClr val="lt1"/>
            </a:solidFill>
            <a:prstDash val="solid"/>
            <a:miter lim="800000"/>
            <a:headEnd len="sm" w="sm" type="none"/>
            <a:tailEnd len="med" w="med" type="triangle"/>
          </a:ln>
        </p:spPr>
      </p:cxnSp>
      <p:cxnSp>
        <p:nvCxnSpPr>
          <p:cNvPr id="451" name="Google Shape;451;p24"/>
          <p:cNvCxnSpPr>
            <a:stCxn id="445" idx="2"/>
            <a:endCxn id="444" idx="0"/>
          </p:cNvCxnSpPr>
          <p:nvPr/>
        </p:nvCxnSpPr>
        <p:spPr>
          <a:xfrm>
            <a:off x="3481862" y="2628677"/>
            <a:ext cx="960900" cy="477000"/>
          </a:xfrm>
          <a:prstGeom prst="straightConnector1">
            <a:avLst/>
          </a:prstGeom>
          <a:noFill/>
          <a:ln cap="flat" cmpd="sng" w="9525">
            <a:solidFill>
              <a:schemeClr val="lt1"/>
            </a:solidFill>
            <a:prstDash val="solid"/>
            <a:miter lim="800000"/>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25"/>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457" name="Google Shape;457;p25"/>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458" name="Google Shape;458;p25"/>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459" name="Google Shape;459;p25"/>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460" name="Google Shape;460;p25"/>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25"/>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BENEFICIOS DE LA ACTIVIDAD FISICA Y EL EJERCICIO FÍSICO EN PERSONAS MAYORES</a:t>
            </a:r>
            <a:endParaRPr b="1" sz="2400">
              <a:solidFill>
                <a:schemeClr val="lt1"/>
              </a:solidFill>
              <a:latin typeface="Arial Black"/>
              <a:ea typeface="Arial Black"/>
              <a:cs typeface="Arial Black"/>
              <a:sym typeface="Arial Black"/>
            </a:endParaRPr>
          </a:p>
        </p:txBody>
      </p:sp>
      <p:sp>
        <p:nvSpPr>
          <p:cNvPr id="462" name="Google Shape;462;p25"/>
          <p:cNvSpPr txBox="1"/>
          <p:nvPr/>
        </p:nvSpPr>
        <p:spPr>
          <a:xfrm>
            <a:off x="5346819" y="2532392"/>
            <a:ext cx="3740243" cy="2447337"/>
          </a:xfrm>
          <a:prstGeom prst="rect">
            <a:avLst/>
          </a:prstGeom>
          <a:noFill/>
          <a:ln>
            <a:noFill/>
          </a:ln>
        </p:spPr>
        <p:txBody>
          <a:bodyPr anchorCtr="0" anchor="t" bIns="45700" lIns="91425" spcFirstLastPara="1" rIns="91425" wrap="square" tIns="45700">
            <a:spAutoFit/>
          </a:bodyPr>
          <a:lstStyle/>
          <a:p>
            <a:pPr indent="0" lvl="0" marL="0" marR="0" rtl="0" algn="l">
              <a:lnSpc>
                <a:spcPct val="250000"/>
              </a:lnSpc>
              <a:spcBef>
                <a:spcPts val="0"/>
              </a:spcBef>
              <a:spcAft>
                <a:spcPts val="0"/>
              </a:spcAft>
              <a:buNone/>
            </a:pPr>
            <a:r>
              <a:rPr b="1" lang="es-ES" sz="1600">
                <a:solidFill>
                  <a:schemeClr val="lt1"/>
                </a:solidFill>
                <a:latin typeface="Arial"/>
                <a:ea typeface="Arial"/>
                <a:cs typeface="Arial"/>
                <a:sym typeface="Arial"/>
              </a:rPr>
              <a:t>• BENEFICIOS FISIOLÓGICOS</a:t>
            </a:r>
            <a:endParaRPr/>
          </a:p>
          <a:p>
            <a:pPr indent="0" lvl="0" marL="0" marR="0" rtl="0" algn="l">
              <a:lnSpc>
                <a:spcPct val="250000"/>
              </a:lnSpc>
              <a:spcBef>
                <a:spcPts val="0"/>
              </a:spcBef>
              <a:spcAft>
                <a:spcPts val="0"/>
              </a:spcAft>
              <a:buNone/>
            </a:pPr>
            <a:r>
              <a:rPr b="1" lang="es-ES" sz="1600">
                <a:solidFill>
                  <a:schemeClr val="lt1"/>
                </a:solidFill>
                <a:latin typeface="Arial"/>
                <a:ea typeface="Arial"/>
                <a:cs typeface="Arial"/>
                <a:sym typeface="Arial"/>
              </a:rPr>
              <a:t>• BENEFICIOS PSICOLÓGICOS</a:t>
            </a:r>
            <a:endParaRPr/>
          </a:p>
          <a:p>
            <a:pPr indent="0" lvl="0" marL="0" marR="0" rtl="0" algn="l">
              <a:lnSpc>
                <a:spcPct val="250000"/>
              </a:lnSpc>
              <a:spcBef>
                <a:spcPts val="0"/>
              </a:spcBef>
              <a:spcAft>
                <a:spcPts val="0"/>
              </a:spcAft>
              <a:buNone/>
            </a:pPr>
            <a:r>
              <a:rPr b="1" lang="es-ES" sz="1600">
                <a:solidFill>
                  <a:schemeClr val="lt1"/>
                </a:solidFill>
                <a:latin typeface="Arial"/>
                <a:ea typeface="Arial"/>
                <a:cs typeface="Arial"/>
                <a:sym typeface="Arial"/>
              </a:rPr>
              <a:t>• BENEFICIOS SOCIALES</a:t>
            </a:r>
            <a:endParaRPr/>
          </a:p>
          <a:p>
            <a:pPr indent="0" lvl="0" marL="0" marR="0" rtl="0" algn="l">
              <a:lnSpc>
                <a:spcPct val="250000"/>
              </a:lnSpc>
              <a:spcBef>
                <a:spcPts val="0"/>
              </a:spcBef>
              <a:spcAft>
                <a:spcPts val="0"/>
              </a:spcAft>
              <a:buNone/>
            </a:pPr>
            <a:r>
              <a:rPr b="1" lang="es-ES" sz="1600">
                <a:solidFill>
                  <a:schemeClr val="lt1"/>
                </a:solidFill>
                <a:latin typeface="Arial"/>
                <a:ea typeface="Arial"/>
                <a:cs typeface="Arial"/>
                <a:sym typeface="Arial"/>
              </a:rPr>
              <a:t>• BENEFICIOS PARA LA SOCIEDAD</a:t>
            </a:r>
            <a:endParaRPr sz="1600">
              <a:solidFill>
                <a:schemeClr val="dk1"/>
              </a:solidFill>
              <a:latin typeface="Arial"/>
              <a:ea typeface="Arial"/>
              <a:cs typeface="Arial"/>
              <a:sym typeface="Arial"/>
            </a:endParaRPr>
          </a:p>
        </p:txBody>
      </p:sp>
      <p:sp>
        <p:nvSpPr>
          <p:cNvPr id="463" name="Google Shape;463;p25"/>
          <p:cNvSpPr/>
          <p:nvPr/>
        </p:nvSpPr>
        <p:spPr>
          <a:xfrm>
            <a:off x="4536805" y="2532392"/>
            <a:ext cx="1440493" cy="2665909"/>
          </a:xfrm>
          <a:prstGeom prst="leftBrace">
            <a:avLst>
              <a:gd fmla="val 8333" name="adj1"/>
              <a:gd fmla="val 50000" name="adj2"/>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464" name="Google Shape;464;p25"/>
          <p:cNvPicPr preferRelativeResize="0"/>
          <p:nvPr/>
        </p:nvPicPr>
        <p:blipFill rotWithShape="1">
          <a:blip r:embed="rId7">
            <a:alphaModFix/>
          </a:blip>
          <a:srcRect b="12500" l="48466" r="27558" t="27707"/>
          <a:stretch/>
        </p:blipFill>
        <p:spPr>
          <a:xfrm>
            <a:off x="1202643" y="1672550"/>
            <a:ext cx="3101933" cy="4349584"/>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26"/>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470" name="Google Shape;470;p26"/>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471" name="Google Shape;471;p26"/>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472" name="Google Shape;472;p26"/>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473" name="Google Shape;473;p26"/>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26"/>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BENEFICIOS DE LA ACTIVIDAD FISICA Y EL EJERCICIO FÍSICO EN PERSONAS MAYORES</a:t>
            </a:r>
            <a:endParaRPr b="1" sz="2400">
              <a:solidFill>
                <a:schemeClr val="lt1"/>
              </a:solidFill>
              <a:latin typeface="Arial Black"/>
              <a:ea typeface="Arial Black"/>
              <a:cs typeface="Arial Black"/>
              <a:sym typeface="Arial Black"/>
            </a:endParaRPr>
          </a:p>
        </p:txBody>
      </p:sp>
      <p:graphicFrame>
        <p:nvGraphicFramePr>
          <p:cNvPr id="475" name="Google Shape;475;p26"/>
          <p:cNvGraphicFramePr/>
          <p:nvPr/>
        </p:nvGraphicFramePr>
        <p:xfrm>
          <a:off x="4351923" y="1822554"/>
          <a:ext cx="3000000" cy="3000000"/>
        </p:xfrm>
        <a:graphic>
          <a:graphicData uri="http://schemas.openxmlformats.org/drawingml/2006/table">
            <a:tbl>
              <a:tblPr bandRow="1">
                <a:noFill/>
                <a:tableStyleId>{1663F539-C91B-441E-9E2C-BFBA23331ACD}</a:tableStyleId>
              </a:tblPr>
              <a:tblGrid>
                <a:gridCol w="2373675"/>
                <a:gridCol w="2373675"/>
              </a:tblGrid>
              <a:tr h="594475">
                <a:tc>
                  <a:txBody>
                    <a:bodyPr/>
                    <a:lstStyle/>
                    <a:p>
                      <a:pPr indent="0" lvl="0" marL="0" marR="0" rtl="0" algn="ctr">
                        <a:spcBef>
                          <a:spcPts val="0"/>
                        </a:spcBef>
                        <a:spcAft>
                          <a:spcPts val="0"/>
                        </a:spcAft>
                        <a:buNone/>
                      </a:pPr>
                      <a:r>
                        <a:rPr b="1" lang="es-ES" sz="1800" u="none" cap="none" strike="noStrike"/>
                        <a:t>VO2 máx.</a:t>
                      </a:r>
                      <a:endParaRPr/>
                    </a:p>
                  </a:txBody>
                  <a:tcPr marT="45725" marB="45725" marR="91450" marL="91450"/>
                </a:tc>
                <a:tc>
                  <a:txBody>
                    <a:bodyPr/>
                    <a:lstStyle/>
                    <a:p>
                      <a:pPr indent="0" lvl="0" marL="0" marR="0" rtl="0" algn="ctr">
                        <a:spcBef>
                          <a:spcPts val="0"/>
                        </a:spcBef>
                        <a:spcAft>
                          <a:spcPts val="0"/>
                        </a:spcAft>
                        <a:buNone/>
                      </a:pPr>
                      <a:r>
                        <a:rPr b="1" lang="es-ES" sz="1800" u="none" cap="none" strike="noStrike"/>
                        <a:t>Enfermedades cardiovasculares</a:t>
                      </a:r>
                      <a:endParaRPr b="1" sz="1800" u="none" cap="none" strike="noStrike"/>
                    </a:p>
                  </a:txBody>
                  <a:tcPr marT="45725" marB="45725" marR="91450" marL="91450"/>
                </a:tc>
              </a:tr>
              <a:tr h="445725">
                <a:tc>
                  <a:txBody>
                    <a:bodyPr/>
                    <a:lstStyle/>
                    <a:p>
                      <a:pPr indent="0" lvl="0" marL="0" marR="0" rtl="0" algn="ctr">
                        <a:spcBef>
                          <a:spcPts val="0"/>
                        </a:spcBef>
                        <a:spcAft>
                          <a:spcPts val="0"/>
                        </a:spcAft>
                        <a:buNone/>
                      </a:pPr>
                      <a:r>
                        <a:rPr b="1" lang="es-ES" sz="1800" u="none" cap="none" strike="noStrike"/>
                        <a:t>FC reposo</a:t>
                      </a:r>
                      <a:endParaRPr/>
                    </a:p>
                  </a:txBody>
                  <a:tcPr marT="45725" marB="45725" marR="91450" marL="91450"/>
                </a:tc>
                <a:tc>
                  <a:txBody>
                    <a:bodyPr/>
                    <a:lstStyle/>
                    <a:p>
                      <a:pPr indent="0" lvl="0" marL="0" marR="0" rtl="0" algn="ctr">
                        <a:spcBef>
                          <a:spcPts val="0"/>
                        </a:spcBef>
                        <a:spcAft>
                          <a:spcPts val="0"/>
                        </a:spcAft>
                        <a:buNone/>
                      </a:pPr>
                      <a:r>
                        <a:rPr b="1" lang="es-ES" sz="1800" u="none" cap="none" strike="noStrike"/>
                        <a:t>Capacidad respiratoria</a:t>
                      </a:r>
                      <a:endParaRPr/>
                    </a:p>
                  </a:txBody>
                  <a:tcPr marT="45725" marB="45725" marR="91450" marL="91450"/>
                </a:tc>
              </a:tr>
              <a:tr h="445725">
                <a:tc>
                  <a:txBody>
                    <a:bodyPr/>
                    <a:lstStyle/>
                    <a:p>
                      <a:pPr indent="0" lvl="0" marL="0" marR="0" rtl="0" algn="ctr">
                        <a:spcBef>
                          <a:spcPts val="0"/>
                        </a:spcBef>
                        <a:spcAft>
                          <a:spcPts val="0"/>
                        </a:spcAft>
                        <a:buNone/>
                      </a:pPr>
                      <a:r>
                        <a:rPr b="1" lang="es-ES" sz="1800" u="none" cap="none" strike="noStrike"/>
                        <a:t>Insulina </a:t>
                      </a:r>
                      <a:endParaRPr/>
                    </a:p>
                  </a:txBody>
                  <a:tcPr marT="45725" marB="45725" marR="91450" marL="91450"/>
                </a:tc>
                <a:tc>
                  <a:txBody>
                    <a:bodyPr/>
                    <a:lstStyle/>
                    <a:p>
                      <a:pPr indent="0" lvl="0" marL="0" marR="0" rtl="0" algn="ctr">
                        <a:spcBef>
                          <a:spcPts val="0"/>
                        </a:spcBef>
                        <a:spcAft>
                          <a:spcPts val="0"/>
                        </a:spcAft>
                        <a:buNone/>
                      </a:pPr>
                      <a:r>
                        <a:rPr b="1" lang="es-ES" sz="1800" u="none" cap="none" strike="noStrike"/>
                        <a:t>Osteoporosis</a:t>
                      </a:r>
                      <a:endParaRPr/>
                    </a:p>
                  </a:txBody>
                  <a:tcPr marT="45725" marB="45725" marR="91450" marL="91450"/>
                </a:tc>
              </a:tr>
              <a:tr h="445725">
                <a:tc>
                  <a:txBody>
                    <a:bodyPr/>
                    <a:lstStyle/>
                    <a:p>
                      <a:pPr indent="0" lvl="0" marL="0" marR="0" rtl="0" algn="ctr">
                        <a:spcBef>
                          <a:spcPts val="0"/>
                        </a:spcBef>
                        <a:spcAft>
                          <a:spcPts val="0"/>
                        </a:spcAft>
                        <a:buNone/>
                      </a:pPr>
                      <a:r>
                        <a:rPr b="1" lang="es-ES" sz="1800" u="none" cap="none" strike="noStrike"/>
                        <a:t>Fuerza </a:t>
                      </a:r>
                      <a:endParaRPr/>
                    </a:p>
                  </a:txBody>
                  <a:tcPr marT="45725" marB="45725" marR="91450" marL="91450"/>
                </a:tc>
                <a:tc>
                  <a:txBody>
                    <a:bodyPr/>
                    <a:lstStyle/>
                    <a:p>
                      <a:pPr indent="0" lvl="0" marL="0" marR="0" rtl="0" algn="ctr">
                        <a:spcBef>
                          <a:spcPts val="0"/>
                        </a:spcBef>
                        <a:spcAft>
                          <a:spcPts val="0"/>
                        </a:spcAft>
                        <a:buNone/>
                      </a:pPr>
                      <a:r>
                        <a:rPr b="1" lang="es-ES" sz="1800" u="none" cap="none" strike="noStrike"/>
                        <a:t>Tejido adiposo</a:t>
                      </a:r>
                      <a:endParaRPr/>
                    </a:p>
                  </a:txBody>
                  <a:tcPr marT="45725" marB="45725" marR="91450" marL="91450"/>
                </a:tc>
              </a:tr>
              <a:tr h="445725">
                <a:tc>
                  <a:txBody>
                    <a:bodyPr/>
                    <a:lstStyle/>
                    <a:p>
                      <a:pPr indent="0" lvl="0" marL="0" marR="0" rtl="0" algn="ctr">
                        <a:spcBef>
                          <a:spcPts val="0"/>
                        </a:spcBef>
                        <a:spcAft>
                          <a:spcPts val="0"/>
                        </a:spcAft>
                        <a:buNone/>
                      </a:pPr>
                      <a:r>
                        <a:rPr b="1" lang="es-ES" sz="1800" u="none" cap="none" strike="noStrike"/>
                        <a:t>Sistema inmune</a:t>
                      </a:r>
                      <a:endParaRPr/>
                    </a:p>
                  </a:txBody>
                  <a:tcPr marT="45725" marB="45725" marR="91450" marL="91450"/>
                </a:tc>
                <a:tc>
                  <a:txBody>
                    <a:bodyPr/>
                    <a:lstStyle/>
                    <a:p>
                      <a:pPr indent="0" lvl="0" marL="0" marR="0" rtl="0" algn="ctr">
                        <a:spcBef>
                          <a:spcPts val="0"/>
                        </a:spcBef>
                        <a:spcAft>
                          <a:spcPts val="0"/>
                        </a:spcAft>
                        <a:buNone/>
                      </a:pPr>
                      <a:r>
                        <a:rPr b="1" lang="es-ES" sz="1800" u="none" cap="none" strike="noStrike"/>
                        <a:t>Relaciones sociales</a:t>
                      </a:r>
                      <a:endParaRPr/>
                    </a:p>
                  </a:txBody>
                  <a:tcPr marT="45725" marB="45725" marR="91450" marL="91450"/>
                </a:tc>
              </a:tr>
              <a:tr h="445725">
                <a:tc>
                  <a:txBody>
                    <a:bodyPr/>
                    <a:lstStyle/>
                    <a:p>
                      <a:pPr indent="0" lvl="0" marL="0" marR="0" rtl="0" algn="ctr">
                        <a:spcBef>
                          <a:spcPts val="0"/>
                        </a:spcBef>
                        <a:spcAft>
                          <a:spcPts val="0"/>
                        </a:spcAft>
                        <a:buNone/>
                      </a:pPr>
                      <a:r>
                        <a:rPr b="1" lang="es-ES" sz="1800" u="none" cap="none" strike="noStrike"/>
                        <a:t>Respuesta sexual</a:t>
                      </a:r>
                      <a:endParaRPr/>
                    </a:p>
                  </a:txBody>
                  <a:tcPr marT="45725" marB="45725" marR="91450" marL="91450"/>
                </a:tc>
                <a:tc>
                  <a:txBody>
                    <a:bodyPr/>
                    <a:lstStyle/>
                    <a:p>
                      <a:pPr indent="0" lvl="0" marL="0" marR="0" rtl="0" algn="ctr">
                        <a:spcBef>
                          <a:spcPts val="0"/>
                        </a:spcBef>
                        <a:spcAft>
                          <a:spcPts val="0"/>
                        </a:spcAft>
                        <a:buNone/>
                      </a:pPr>
                      <a:r>
                        <a:rPr b="1" lang="es-ES" sz="1800" u="none" cap="none" strike="noStrike"/>
                        <a:t>Telómeros </a:t>
                      </a:r>
                      <a:endParaRPr b="1" sz="1800" u="none" cap="none" strike="noStrike"/>
                    </a:p>
                  </a:txBody>
                  <a:tcPr marT="45725" marB="45725" marR="91450" marL="91450"/>
                </a:tc>
              </a:tr>
              <a:tr h="445725">
                <a:tc gridSpan="2">
                  <a:txBody>
                    <a:bodyPr/>
                    <a:lstStyle/>
                    <a:p>
                      <a:pPr indent="0" lvl="0" marL="0" marR="0" rtl="0" algn="ctr">
                        <a:spcBef>
                          <a:spcPts val="0"/>
                        </a:spcBef>
                        <a:spcAft>
                          <a:spcPts val="0"/>
                        </a:spcAft>
                        <a:buNone/>
                      </a:pPr>
                      <a:r>
                        <a:rPr b="1" lang="es-ES" sz="1800" u="none" cap="none" strike="noStrike"/>
                        <a:t>Y un largo etc.</a:t>
                      </a:r>
                      <a:endParaRPr/>
                    </a:p>
                  </a:txBody>
                  <a:tcPr marT="45725" marB="45725" marR="91450" marL="91450"/>
                </a:tc>
                <a:tc hMerge="1"/>
              </a:tr>
            </a:tbl>
          </a:graphicData>
        </a:graphic>
      </p:graphicFrame>
      <p:pic>
        <p:nvPicPr>
          <p:cNvPr descr="Globo de pensamiento" id="476" name="Google Shape;476;p26"/>
          <p:cNvPicPr preferRelativeResize="0"/>
          <p:nvPr/>
        </p:nvPicPr>
        <p:blipFill rotWithShape="1">
          <a:blip r:embed="rId7">
            <a:alphaModFix/>
          </a:blip>
          <a:srcRect b="0" l="0" r="0" t="0"/>
          <a:stretch/>
        </p:blipFill>
        <p:spPr>
          <a:xfrm>
            <a:off x="319774" y="1890219"/>
            <a:ext cx="3958224" cy="3875896"/>
          </a:xfrm>
          <a:prstGeom prst="rect">
            <a:avLst/>
          </a:prstGeom>
          <a:noFill/>
          <a:ln>
            <a:noFill/>
          </a:ln>
        </p:spPr>
      </p:pic>
      <p:sp>
        <p:nvSpPr>
          <p:cNvPr id="477" name="Google Shape;477;p26"/>
          <p:cNvSpPr txBox="1"/>
          <p:nvPr/>
        </p:nvSpPr>
        <p:spPr>
          <a:xfrm>
            <a:off x="1286514" y="2921167"/>
            <a:ext cx="197484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lt1"/>
                </a:solidFill>
                <a:latin typeface="Arial Black"/>
                <a:ea typeface="Arial Black"/>
                <a:cs typeface="Arial Black"/>
                <a:sym typeface="Arial Black"/>
              </a:rPr>
              <a:t>¿TANTOS BENEFICIOS TIENE?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27"/>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483" name="Google Shape;483;p27"/>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484" name="Google Shape;484;p27"/>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485" name="Google Shape;485;p27"/>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486" name="Google Shape;486;p27"/>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27"/>
          <p:cNvSpPr txBox="1"/>
          <p:nvPr/>
        </p:nvSpPr>
        <p:spPr>
          <a:xfrm>
            <a:off x="2486030" y="771540"/>
            <a:ext cx="4745256"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BENEFICIOS AF EN MAYORES</a:t>
            </a:r>
            <a:endParaRPr b="1" sz="2400">
              <a:solidFill>
                <a:schemeClr val="lt1"/>
              </a:solidFill>
              <a:latin typeface="Arial Black"/>
              <a:ea typeface="Arial Black"/>
              <a:cs typeface="Arial Black"/>
              <a:sym typeface="Arial Black"/>
            </a:endParaRPr>
          </a:p>
        </p:txBody>
      </p:sp>
      <p:sp>
        <p:nvSpPr>
          <p:cNvPr id="488" name="Google Shape;488;p27"/>
          <p:cNvSpPr txBox="1"/>
          <p:nvPr/>
        </p:nvSpPr>
        <p:spPr>
          <a:xfrm>
            <a:off x="362857" y="1494641"/>
            <a:ext cx="8994085"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 Aumenta el VO2 máx., mejorando su capacidad funcional y reduciendo la fatiga ante las actividades de la vida cotidiana: andar, subir escaleras, hacer la compra, etc.</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Reduce la posibilidad de padecer el síndrome metabólico y enfermedades cardiovasculares, ya que disminuye los factores de riesgo que favorecen dichas patologías. Además de la prevención ayuda en el tratamiento y recuperación de dichas enfermedades una vez instauradas. </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Disminuye la presión arterial (o la normaliza, en su caso), debido a la apertura de capilares -menos resistencia periférica-, consiguiendo elasticidad en las arterias, y facilitando la pérdida de sodio y cloro por el sudor.</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Provoca una reducción de la frecuencia cardiaca en reposo, y una mejor perfusión -más oxígeno- al músculo cardiaco, lo que reduce la incidencia de infartos de miocardio.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28"/>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494" name="Google Shape;494;p28"/>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495" name="Google Shape;495;p28"/>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496" name="Google Shape;496;p28"/>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497" name="Google Shape;497;p28"/>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28"/>
          <p:cNvSpPr txBox="1"/>
          <p:nvPr/>
        </p:nvSpPr>
        <p:spPr>
          <a:xfrm>
            <a:off x="362857" y="1494641"/>
            <a:ext cx="8994085"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 Mejora de la capacidad respiratoria -aumentando la capacidad vital, elasticidad "pulmonar", fuerza en los músculos respiratorios, etc.-, lo que favorece la evolución de los trastornos respiratorios propios del envejecimiento.</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Disminución de colesterol total, triglicéridos y LDL colesterol ("malo") y aumento de HDL colesterol ("bueno"), lo que previene y mejora la aterosclerosis.</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Mejora la tolerancia a la glucosa y retrasa la resistencia a la insulina, siendo, por tanto, beneficioso para prevenir y ayudar en el tratamiento de la diabetes tipo II.</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Protege frente a la descalcificación (osteomalacia) y pérdida mineral de masa ósea (osteoporosis) de los adultos, reduciendo, así, el riesgo de fracturas y caídas.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29"/>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504" name="Google Shape;504;p29"/>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505" name="Google Shape;505;p29"/>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506" name="Google Shape;506;p29"/>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507" name="Google Shape;507;p29"/>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8" name="Google Shape;508;p29"/>
          <p:cNvSpPr txBox="1"/>
          <p:nvPr/>
        </p:nvSpPr>
        <p:spPr>
          <a:xfrm>
            <a:off x="362857" y="1494641"/>
            <a:ext cx="8994085"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 Aumenta la fuerza muscular, lo que reduce el dolor musculoesquelético, favorece la estabilidad articular, las actividades de la vida diaria, la marcha, levantarse sólo tras una caída, etc...</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Favorece el desarrollo de la movilidad y el fortalecimiento de los componentes articulares, por lo que es beneficioso en los procesos degenerativos de las articulaciones (osteoartritis, fundamentalmente).</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Disminuye la cantidad de tejido adiposo, por la utilización del metabolismo graso como fuente energética, por lo que se reduce el peso corporal y favorece, por tanto, la prevención y tratamiento de la obesidad.</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Estimula la motilidad del colon, lo que puede ayudar en el tratamiento del estreñimiento, y previene la formación de cálculos en la vesícula.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3"/>
          <p:cNvPicPr preferRelativeResize="0"/>
          <p:nvPr/>
        </p:nvPicPr>
        <p:blipFill rotWithShape="1">
          <a:blip r:embed="rId3">
            <a:alphaModFix/>
          </a:blip>
          <a:srcRect b="19181" l="8230" r="37863" t="1429"/>
          <a:stretch/>
        </p:blipFill>
        <p:spPr>
          <a:xfrm>
            <a:off x="5152570" y="116114"/>
            <a:ext cx="6560459" cy="6451603"/>
          </a:xfrm>
          <a:prstGeom prst="ellipse">
            <a:avLst/>
          </a:prstGeom>
          <a:noFill/>
          <a:ln cap="rnd" cmpd="sng" w="92075">
            <a:solidFill>
              <a:srgbClr val="006CA9"/>
            </a:solidFill>
            <a:prstDash val="solid"/>
            <a:round/>
            <a:headEnd len="sm" w="sm" type="none"/>
            <a:tailEnd len="sm" w="sm" type="none"/>
          </a:ln>
        </p:spPr>
      </p:pic>
      <p:pic>
        <p:nvPicPr>
          <p:cNvPr id="118" name="Google Shape;118;p3"/>
          <p:cNvPicPr preferRelativeResize="0"/>
          <p:nvPr/>
        </p:nvPicPr>
        <p:blipFill rotWithShape="1">
          <a:blip r:embed="rId4">
            <a:alphaModFix/>
          </a:blip>
          <a:srcRect b="0" l="0" r="0" t="0"/>
          <a:stretch/>
        </p:blipFill>
        <p:spPr>
          <a:xfrm>
            <a:off x="8162297" y="0"/>
            <a:ext cx="4070588" cy="6959600"/>
          </a:xfrm>
          <a:prstGeom prst="rect">
            <a:avLst/>
          </a:prstGeom>
          <a:noFill/>
          <a:ln>
            <a:noFill/>
          </a:ln>
        </p:spPr>
      </p:pic>
      <p:pic>
        <p:nvPicPr>
          <p:cNvPr id="119" name="Google Shape;119;p3"/>
          <p:cNvPicPr preferRelativeResize="0"/>
          <p:nvPr/>
        </p:nvPicPr>
        <p:blipFill rotWithShape="1">
          <a:blip r:embed="rId5">
            <a:alphaModFix/>
          </a:blip>
          <a:srcRect b="0" l="0" r="0" t="0"/>
          <a:stretch/>
        </p:blipFill>
        <p:spPr>
          <a:xfrm>
            <a:off x="0" y="0"/>
            <a:ext cx="12232885" cy="6857999"/>
          </a:xfrm>
          <a:prstGeom prst="rect">
            <a:avLst/>
          </a:prstGeom>
          <a:noFill/>
          <a:ln>
            <a:noFill/>
          </a:ln>
        </p:spPr>
      </p:pic>
      <p:sp>
        <p:nvSpPr>
          <p:cNvPr id="120" name="Google Shape;120;p3"/>
          <p:cNvSpPr txBox="1"/>
          <p:nvPr/>
        </p:nvSpPr>
        <p:spPr>
          <a:xfrm>
            <a:off x="6915323" y="1395847"/>
            <a:ext cx="4181194" cy="4066306"/>
          </a:xfrm>
          <a:prstGeom prst="rect">
            <a:avLst/>
          </a:prstGeom>
          <a:noFill/>
          <a:ln>
            <a:noFill/>
          </a:ln>
          <a:effectLst>
            <a:outerShdw blurRad="279400" rotWithShape="0" algn="bl" dir="18900000" dist="38100">
              <a:srgbClr val="000000">
                <a:alpha val="40784"/>
              </a:srgbClr>
            </a:outerShdw>
          </a:effectLst>
        </p:spPr>
        <p:txBody>
          <a:bodyPr anchorCtr="0" anchor="t" bIns="45700" lIns="91425" spcFirstLastPara="1" rIns="91425" wrap="square" tIns="45700">
            <a:spAutoFit/>
          </a:bodyPr>
          <a:lstStyle/>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U</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NI</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DAD</a:t>
            </a:r>
            <a:r>
              <a:rPr b="0" i="0" lang="es-ES" sz="4400" u="none" cap="none" strike="noStrike">
                <a:solidFill>
                  <a:schemeClr val="lt1"/>
                </a:solidFill>
                <a:latin typeface="Arial Black"/>
                <a:ea typeface="Arial Black"/>
                <a:cs typeface="Arial Black"/>
                <a:sym typeface="Arial Black"/>
              </a:rPr>
              <a:t> </a:t>
            </a:r>
            <a:endParaRPr/>
          </a:p>
          <a:p>
            <a:pPr indent="0" lvl="0" marL="0" marR="0" rtl="0" algn="ctr">
              <a:lnSpc>
                <a:spcPct val="75757"/>
              </a:lnSpc>
              <a:spcBef>
                <a:spcPts val="0"/>
              </a:spcBef>
              <a:spcAft>
                <a:spcPts val="0"/>
              </a:spcAft>
              <a:buNone/>
            </a:pPr>
            <a:r>
              <a:rPr b="0" i="0" lang="es-ES" sz="6600" u="none" cap="none" strike="noStrike">
                <a:solidFill>
                  <a:schemeClr val="lt1"/>
                </a:solidFill>
                <a:latin typeface="Arial Black"/>
                <a:ea typeface="Arial Black"/>
                <a:cs typeface="Arial Black"/>
                <a:sym typeface="Arial Black"/>
              </a:rPr>
              <a:t>N°2</a:t>
            </a:r>
            <a:endParaRPr b="0" i="0" sz="6600" u="none" cap="none" strike="noStrike">
              <a:solidFill>
                <a:schemeClr val="lt1"/>
              </a:solidFill>
              <a:latin typeface="Arial Black"/>
              <a:ea typeface="Arial Black"/>
              <a:cs typeface="Arial Black"/>
              <a:sym typeface="Arial Black"/>
            </a:endParaRPr>
          </a:p>
        </p:txBody>
      </p:sp>
      <p:pic>
        <p:nvPicPr>
          <p:cNvPr descr="Flecha lineal: curva en sentido de las agujas del reloj" id="121" name="Google Shape;121;p3"/>
          <p:cNvPicPr preferRelativeResize="0"/>
          <p:nvPr/>
        </p:nvPicPr>
        <p:blipFill rotWithShape="1">
          <a:blip r:embed="rId6">
            <a:alphaModFix/>
          </a:blip>
          <a:srcRect b="0" l="0" r="0" t="0"/>
          <a:stretch/>
        </p:blipFill>
        <p:spPr>
          <a:xfrm flipH="1" rot="-1300601">
            <a:off x="9918391" y="6809442"/>
            <a:ext cx="1486632" cy="1952359"/>
          </a:xfrm>
          <a:prstGeom prst="rect">
            <a:avLst/>
          </a:prstGeom>
          <a:noFill/>
          <a:ln>
            <a:noFill/>
          </a:ln>
        </p:spPr>
      </p:pic>
      <p:pic>
        <p:nvPicPr>
          <p:cNvPr id="122" name="Google Shape;122;p3"/>
          <p:cNvPicPr preferRelativeResize="0"/>
          <p:nvPr/>
        </p:nvPicPr>
        <p:blipFill rotWithShape="1">
          <a:blip r:embed="rId7">
            <a:alphaModFix/>
          </a:blip>
          <a:srcRect b="0" l="0" r="0" t="0"/>
          <a:stretch/>
        </p:blipFill>
        <p:spPr>
          <a:xfrm rot="5400000">
            <a:off x="54428" y="150087"/>
            <a:ext cx="6451601" cy="6560458"/>
          </a:xfrm>
          <a:prstGeom prst="roundRect">
            <a:avLst>
              <a:gd fmla="val 8594" name="adj"/>
            </a:avLst>
          </a:prstGeom>
          <a:solidFill>
            <a:srgbClr val="ECECEC"/>
          </a:solidFill>
          <a:ln>
            <a:noFill/>
          </a:ln>
        </p:spPr>
      </p:pic>
      <p:pic>
        <p:nvPicPr>
          <p:cNvPr id="123" name="Google Shape;123;p3"/>
          <p:cNvPicPr preferRelativeResize="0"/>
          <p:nvPr/>
        </p:nvPicPr>
        <p:blipFill rotWithShape="1">
          <a:blip r:embed="rId8">
            <a:alphaModFix/>
          </a:blip>
          <a:srcRect b="0" l="0" r="0" t="0"/>
          <a:stretch/>
        </p:blipFill>
        <p:spPr>
          <a:xfrm>
            <a:off x="620469" y="428585"/>
            <a:ext cx="1258178" cy="277132"/>
          </a:xfrm>
          <a:prstGeom prst="rect">
            <a:avLst/>
          </a:prstGeom>
          <a:noFill/>
          <a:ln>
            <a:noFill/>
          </a:ln>
        </p:spPr>
      </p:pic>
      <p:sp>
        <p:nvSpPr>
          <p:cNvPr id="124" name="Google Shape;124;p3"/>
          <p:cNvSpPr txBox="1"/>
          <p:nvPr/>
        </p:nvSpPr>
        <p:spPr>
          <a:xfrm>
            <a:off x="1249558" y="1069487"/>
            <a:ext cx="401215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ENTRENAMIENTO CON PERSONAS MAYORES I</a:t>
            </a:r>
            <a:endParaRPr/>
          </a:p>
        </p:txBody>
      </p:sp>
      <p:sp>
        <p:nvSpPr>
          <p:cNvPr id="125" name="Google Shape;125;p3"/>
          <p:cNvSpPr/>
          <p:nvPr/>
        </p:nvSpPr>
        <p:spPr>
          <a:xfrm>
            <a:off x="7223758" y="961633"/>
            <a:ext cx="3542291" cy="4361395"/>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3"/>
          <p:cNvSpPr txBox="1"/>
          <p:nvPr/>
        </p:nvSpPr>
        <p:spPr>
          <a:xfrm>
            <a:off x="627118" y="2067655"/>
            <a:ext cx="5680646" cy="287264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Primeros pasos a realizar: valoración de la persona mayor.</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Consideraciones del técnico deportivo/entrenador.</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Planificación del entrenamiento.</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Estructura del entrenamiento o sesión.</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Elaboración de sesiones individuales en función del nivel funcional.</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Elaboración de sesiones grupales multicomponente.</a:t>
            </a:r>
            <a:endParaRPr/>
          </a:p>
        </p:txBody>
      </p:sp>
      <p:cxnSp>
        <p:nvCxnSpPr>
          <p:cNvPr id="127" name="Google Shape;127;p3"/>
          <p:cNvCxnSpPr/>
          <p:nvPr/>
        </p:nvCxnSpPr>
        <p:spPr>
          <a:xfrm>
            <a:off x="1482930" y="1798688"/>
            <a:ext cx="3594595" cy="0"/>
          </a:xfrm>
          <a:prstGeom prst="straightConnector1">
            <a:avLst/>
          </a:prstGeom>
          <a:noFill/>
          <a:ln cap="flat" cmpd="sng" w="34925">
            <a:solidFill>
              <a:schemeClr val="lt1"/>
            </a:solidFill>
            <a:prstDash val="dash"/>
            <a:miter lim="800000"/>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30"/>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514" name="Google Shape;514;p30"/>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515" name="Google Shape;515;p30"/>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516" name="Google Shape;516;p30"/>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517" name="Google Shape;517;p30"/>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30"/>
          <p:cNvSpPr txBox="1"/>
          <p:nvPr/>
        </p:nvSpPr>
        <p:spPr>
          <a:xfrm>
            <a:off x="362857" y="1494641"/>
            <a:ext cx="8994085"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 Ayuda a mantener el equilibrio físico y psíquico, aumentando el bienestar, la estabilidad emotiva, la autoestima y la confianza en sí mismo, por lo que puede ser beneficioso para la depresión, otras alteraciones mentales o el riesgo de desarrollar demencia senil y Alzheimer.</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Refuerza el sistema inmune, reduciendo la incidencia de algunos tipos de cáncer (mama, colon, ...), y ayudando a la recuperación emocional y física (control de la fatiga) durante el tratamiento y la recuperación del cáncer.</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Contribuye a la integración y las relaciones sociales, aspecto fundamental en las personas mayores.</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Mejora la respuesta sexual del adulto y el anciano, debido a las adaptaciones circulatorias propias del ejercicio.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31"/>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524" name="Google Shape;524;p31"/>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525" name="Google Shape;525;p31"/>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526" name="Google Shape;526;p31"/>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527" name="Google Shape;527;p31"/>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31"/>
          <p:cNvSpPr txBox="1"/>
          <p:nvPr/>
        </p:nvSpPr>
        <p:spPr>
          <a:xfrm>
            <a:off x="362857" y="1494641"/>
            <a:ext cx="8994085" cy="20313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s-ES" sz="1800">
                <a:solidFill>
                  <a:schemeClr val="lt1"/>
                </a:solidFill>
                <a:latin typeface="Calibri"/>
                <a:ea typeface="Calibri"/>
                <a:cs typeface="Calibri"/>
                <a:sym typeface="Calibri"/>
              </a:rPr>
              <a:t>Previene el acortamiento de los telómeros (“tapones” moleculares que cierran los extremos de las cadenas de ADN, igual que los extremos de los cordones de los zapatos. Sin telómeros, el ADN se deshilacha y la célula se deteriora y muere).</a:t>
            </a:r>
            <a:endParaRPr/>
          </a:p>
          <a:p>
            <a:pPr indent="0" lvl="0" marL="0" marR="0" rtl="0" algn="just">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just">
              <a:spcBef>
                <a:spcPts val="0"/>
              </a:spcBef>
              <a:spcAft>
                <a:spcPts val="0"/>
              </a:spcAft>
              <a:buNone/>
            </a:pPr>
            <a:r>
              <a:rPr b="1" lang="es-ES" sz="1800">
                <a:solidFill>
                  <a:schemeClr val="lt1"/>
                </a:solidFill>
                <a:latin typeface="Calibri"/>
                <a:ea typeface="Calibri"/>
                <a:cs typeface="Calibri"/>
                <a:sym typeface="Calibri"/>
              </a:rPr>
              <a:t>La pérdida de los telómeros es uno de los mecanismos del envejecimiento celular, así que si conseguimos mantenerlos en forma moviéndonos, añadiremos un poco más de salud a los años y unos pocos más años a la vida.</a:t>
            </a:r>
            <a:endParaRPr/>
          </a:p>
        </p:txBody>
      </p:sp>
      <p:sp>
        <p:nvSpPr>
          <p:cNvPr id="529" name="Google Shape;529;p31"/>
          <p:cNvSpPr/>
          <p:nvPr/>
        </p:nvSpPr>
        <p:spPr>
          <a:xfrm>
            <a:off x="688440" y="4611972"/>
            <a:ext cx="8340436" cy="716849"/>
          </a:xfrm>
          <a:prstGeom prst="rect">
            <a:avLst/>
          </a:prstGeom>
          <a:solidFill>
            <a:schemeClr val="accent3"/>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2000">
                <a:solidFill>
                  <a:schemeClr val="lt1"/>
                </a:solidFill>
                <a:latin typeface="Times New Roman"/>
                <a:ea typeface="Times New Roman"/>
                <a:cs typeface="Times New Roman"/>
                <a:sym typeface="Times New Roman"/>
              </a:rPr>
              <a:t>En definitiva, el EF es la principal “píldora” para luchar contra las consecuencias del envejecimiento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32"/>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535" name="Google Shape;535;p32"/>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536" name="Google Shape;536;p32"/>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537" name="Google Shape;537;p32"/>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538" name="Google Shape;538;p32"/>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9" name="Google Shape;539;p32"/>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BENEFICIOS DE LA ACTIVIDAD FISICA Y EL EJERCICIO FÍSICO EN PERSONAS MAYORES</a:t>
            </a:r>
            <a:endParaRPr b="1" sz="2400">
              <a:solidFill>
                <a:schemeClr val="lt1"/>
              </a:solidFill>
              <a:latin typeface="Arial Black"/>
              <a:ea typeface="Arial Black"/>
              <a:cs typeface="Arial Black"/>
              <a:sym typeface="Arial Black"/>
            </a:endParaRPr>
          </a:p>
        </p:txBody>
      </p:sp>
      <p:sp>
        <p:nvSpPr>
          <p:cNvPr id="540" name="Google Shape;540;p32"/>
          <p:cNvSpPr txBox="1"/>
          <p:nvPr/>
        </p:nvSpPr>
        <p:spPr>
          <a:xfrm>
            <a:off x="5122860" y="1707072"/>
            <a:ext cx="3235963" cy="1997919"/>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s-ES" sz="1400">
                <a:solidFill>
                  <a:schemeClr val="lt1"/>
                </a:solidFill>
                <a:latin typeface="Calibri"/>
                <a:ea typeface="Calibri"/>
                <a:cs typeface="Calibri"/>
                <a:sym typeface="Calibri"/>
              </a:rPr>
              <a:t>Fuerza y potencia</a:t>
            </a:r>
            <a:r>
              <a:rPr lang="es-ES" sz="1400">
                <a:solidFill>
                  <a:schemeClr val="lt1"/>
                </a:solidFill>
                <a:latin typeface="Calibri"/>
                <a:ea typeface="Calibri"/>
                <a:cs typeface="Calibri"/>
                <a:sym typeface="Calibri"/>
              </a:rPr>
              <a:t> </a:t>
            </a:r>
            <a:r>
              <a:rPr b="1" lang="es-ES" sz="1400">
                <a:solidFill>
                  <a:schemeClr val="lt1"/>
                </a:solidFill>
                <a:latin typeface="Calibri"/>
                <a:ea typeface="Calibri"/>
                <a:cs typeface="Calibri"/>
                <a:sym typeface="Calibri"/>
              </a:rPr>
              <a:t>Malbut</a:t>
            </a:r>
            <a:r>
              <a:rPr b="1" lang="es-ES" sz="1400">
                <a:solidFill>
                  <a:schemeClr val="lt1"/>
                </a:solidFill>
                <a:latin typeface="Calibri"/>
                <a:ea typeface="Calibri"/>
                <a:cs typeface="Calibri"/>
                <a:sym typeface="Calibri"/>
              </a:rPr>
              <a:t>&amp;Young, 1999</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Déficit de fuerza </a:t>
            </a:r>
            <a:r>
              <a:rPr b="1" i="0" lang="es-ES" sz="1400" u="none" cap="none" strike="noStrike">
                <a:solidFill>
                  <a:schemeClr val="lt1"/>
                </a:solidFill>
                <a:latin typeface="Calibri"/>
                <a:ea typeface="Calibri"/>
                <a:cs typeface="Calibri"/>
                <a:sym typeface="Calibri"/>
              </a:rPr>
              <a:t>Bautmans et al., 2005</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Caídas </a:t>
            </a:r>
            <a:r>
              <a:rPr b="1" i="0" lang="es-ES" sz="1400" u="none" cap="none" strike="noStrike">
                <a:solidFill>
                  <a:schemeClr val="lt1"/>
                </a:solidFill>
                <a:latin typeface="Calibri"/>
                <a:ea typeface="Calibri"/>
                <a:cs typeface="Calibri"/>
                <a:sym typeface="Calibri"/>
              </a:rPr>
              <a:t>Pérez-Ros et al., 2016</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VO2 Max </a:t>
            </a:r>
            <a:r>
              <a:rPr b="1" i="0" lang="es-ES" sz="1400" u="none" cap="none" strike="noStrike">
                <a:solidFill>
                  <a:schemeClr val="lt1"/>
                </a:solidFill>
                <a:latin typeface="Calibri"/>
                <a:ea typeface="Calibri"/>
                <a:cs typeface="Calibri"/>
                <a:sym typeface="Calibri"/>
              </a:rPr>
              <a:t>Valenzuela et al., 2019</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Masa grasa </a:t>
            </a:r>
            <a:r>
              <a:rPr b="1" i="0" lang="es-ES" sz="1400" u="none" cap="none" strike="noStrike">
                <a:solidFill>
                  <a:schemeClr val="lt1"/>
                </a:solidFill>
                <a:latin typeface="Calibri"/>
                <a:ea typeface="Calibri"/>
                <a:cs typeface="Calibri"/>
                <a:sym typeface="Calibri"/>
              </a:rPr>
              <a:t>Vogel et al., 2009</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Agilidad </a:t>
            </a:r>
            <a:r>
              <a:rPr b="1" i="0" lang="es-ES" sz="1400" u="none" cap="none" strike="noStrike">
                <a:solidFill>
                  <a:schemeClr val="lt1"/>
                </a:solidFill>
                <a:latin typeface="Calibri"/>
                <a:ea typeface="Calibri"/>
                <a:cs typeface="Calibri"/>
                <a:sym typeface="Calibri"/>
              </a:rPr>
              <a:t>Vaccaro et al., 2019</a:t>
            </a:r>
            <a:r>
              <a:rPr lang="es-ES" sz="1400">
                <a:solidFill>
                  <a:schemeClr val="lt1"/>
                </a:solidFill>
                <a:latin typeface="Calibri"/>
                <a:ea typeface="Calibri"/>
                <a:cs typeface="Calibri"/>
                <a:sym typeface="Calibri"/>
              </a:rPr>
              <a:t> </a:t>
            </a:r>
            <a:endParaRPr/>
          </a:p>
        </p:txBody>
      </p:sp>
      <p:sp>
        <p:nvSpPr>
          <p:cNvPr id="541" name="Google Shape;541;p32"/>
          <p:cNvSpPr txBox="1"/>
          <p:nvPr/>
        </p:nvSpPr>
        <p:spPr>
          <a:xfrm>
            <a:off x="5122860" y="3799679"/>
            <a:ext cx="3235963" cy="1997919"/>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1" lang="es-ES" sz="1400">
                <a:solidFill>
                  <a:schemeClr val="lt1"/>
                </a:solidFill>
                <a:latin typeface="Calibri"/>
                <a:ea typeface="Calibri"/>
                <a:cs typeface="Calibri"/>
                <a:sym typeface="Calibri"/>
              </a:rPr>
              <a:t>REDUCCIÓN</a:t>
            </a:r>
            <a:r>
              <a:rPr b="1" lang="es-ES" sz="1400">
                <a:solidFill>
                  <a:schemeClr val="lt1"/>
                </a:solidFill>
                <a:latin typeface="Calibri"/>
                <a:ea typeface="Calibri"/>
                <a:cs typeface="Calibri"/>
                <a:sym typeface="Calibri"/>
              </a:rPr>
              <a:t> DE:</a:t>
            </a:r>
            <a:endParaRPr/>
          </a:p>
          <a:p>
            <a:pPr indent="0" lvl="0" marL="0" marR="0" rtl="0" algn="l">
              <a:lnSpc>
                <a:spcPct val="15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Enfermedad coronaria </a:t>
            </a:r>
            <a:r>
              <a:rPr b="1" i="0" lang="es-ES" sz="1400" u="none" cap="none" strike="noStrike">
                <a:solidFill>
                  <a:schemeClr val="lt1"/>
                </a:solidFill>
                <a:latin typeface="Calibri"/>
                <a:ea typeface="Calibri"/>
                <a:cs typeface="Calibri"/>
                <a:sym typeface="Calibri"/>
              </a:rPr>
              <a:t>Vogel et al., 2009</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Diabetes tipo II </a:t>
            </a:r>
            <a:r>
              <a:rPr b="1" i="0" lang="es-ES" sz="1400" u="none" cap="none" strike="noStrike">
                <a:solidFill>
                  <a:schemeClr val="lt1"/>
                </a:solidFill>
                <a:latin typeface="Calibri"/>
                <a:ea typeface="Calibri"/>
                <a:cs typeface="Calibri"/>
                <a:sym typeface="Calibri"/>
              </a:rPr>
              <a:t>Hakkinen et al., 2009</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Osteoartritis </a:t>
            </a:r>
            <a:r>
              <a:rPr b="1" i="0" lang="es-ES" sz="1400" u="none" cap="none" strike="noStrike">
                <a:solidFill>
                  <a:schemeClr val="lt1"/>
                </a:solidFill>
                <a:latin typeface="Calibri"/>
                <a:ea typeface="Calibri"/>
                <a:cs typeface="Calibri"/>
                <a:sym typeface="Calibri"/>
              </a:rPr>
              <a:t>Novelli et al., 2012</a:t>
            </a:r>
            <a:endParaRPr/>
          </a:p>
          <a:p>
            <a:pPr indent="0" lvl="0" marL="0" marR="0" rtl="0" algn="l">
              <a:lnSpc>
                <a:spcPct val="15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Diferentes tipos de cáncer (mama, colon, pulmón…)</a:t>
            </a:r>
            <a:endParaRPr/>
          </a:p>
        </p:txBody>
      </p:sp>
      <p:sp>
        <p:nvSpPr>
          <p:cNvPr id="542" name="Google Shape;542;p32"/>
          <p:cNvSpPr/>
          <p:nvPr/>
        </p:nvSpPr>
        <p:spPr>
          <a:xfrm>
            <a:off x="857221" y="1861167"/>
            <a:ext cx="1720669" cy="1357185"/>
          </a:xfrm>
          <a:prstGeom prst="ellipse">
            <a:avLst/>
          </a:prstGeom>
          <a:solidFill>
            <a:srgbClr val="EEF4C4"/>
          </a:solidFill>
          <a:ln cap="flat" cmpd="sng" w="571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rgbClr val="3F3F3F"/>
                </a:solidFill>
                <a:latin typeface="Calibri"/>
                <a:ea typeface="Calibri"/>
                <a:cs typeface="Calibri"/>
                <a:sym typeface="Calibri"/>
              </a:rPr>
              <a:t>A NIVEL FISIOLÓGICO Y FUNCIONAL</a:t>
            </a:r>
            <a:endParaRPr/>
          </a:p>
        </p:txBody>
      </p:sp>
      <p:pic>
        <p:nvPicPr>
          <p:cNvPr descr="Anciano haciendo ejercicios | Vector Premium" id="543" name="Google Shape;543;p32"/>
          <p:cNvPicPr preferRelativeResize="0"/>
          <p:nvPr/>
        </p:nvPicPr>
        <p:blipFill rotWithShape="1">
          <a:blip r:embed="rId7">
            <a:alphaModFix/>
          </a:blip>
          <a:srcRect b="0" l="-485" r="485" t="0"/>
          <a:stretch/>
        </p:blipFill>
        <p:spPr>
          <a:xfrm>
            <a:off x="1964376" y="3084427"/>
            <a:ext cx="2549582" cy="2549582"/>
          </a:xfrm>
          <a:prstGeom prst="ellipse">
            <a:avLst/>
          </a:prstGeom>
          <a:noFill/>
          <a:ln cap="rnd" cmpd="sng" w="63500">
            <a:solidFill>
              <a:srgbClr val="333333"/>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33"/>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549" name="Google Shape;549;p33"/>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550" name="Google Shape;550;p33"/>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551" name="Google Shape;551;p33"/>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552" name="Google Shape;552;p33"/>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p33"/>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BENEFICIOS DE LA ACTIVIDAD FISICA Y EL EJERCICIO FÍSICO EN PERSONAS MAYORES</a:t>
            </a:r>
            <a:endParaRPr b="1" sz="2400">
              <a:solidFill>
                <a:schemeClr val="lt1"/>
              </a:solidFill>
              <a:latin typeface="Arial Black"/>
              <a:ea typeface="Arial Black"/>
              <a:cs typeface="Arial Black"/>
              <a:sym typeface="Arial Black"/>
            </a:endParaRPr>
          </a:p>
        </p:txBody>
      </p:sp>
      <p:sp>
        <p:nvSpPr>
          <p:cNvPr id="554" name="Google Shape;554;p33"/>
          <p:cNvSpPr txBox="1"/>
          <p:nvPr/>
        </p:nvSpPr>
        <p:spPr>
          <a:xfrm>
            <a:off x="5049546" y="2090916"/>
            <a:ext cx="3235963" cy="1815882"/>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Función cognitiva </a:t>
            </a:r>
            <a:r>
              <a:rPr b="1" i="0" lang="es-ES" sz="1400" u="none" cap="none" strike="noStrike">
                <a:solidFill>
                  <a:schemeClr val="lt1"/>
                </a:solidFill>
                <a:latin typeface="Calibri"/>
                <a:ea typeface="Calibri"/>
                <a:cs typeface="Calibri"/>
                <a:sym typeface="Calibri"/>
              </a:rPr>
              <a:t>Cassilhas et al., 2007</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Volumen hipocampo </a:t>
            </a:r>
            <a:r>
              <a:rPr b="1" i="0" lang="es-ES" sz="1400" u="none" cap="none" strike="noStrike">
                <a:solidFill>
                  <a:schemeClr val="lt1"/>
                </a:solidFill>
                <a:latin typeface="Calibri"/>
                <a:ea typeface="Calibri"/>
                <a:cs typeface="Calibri"/>
                <a:sym typeface="Calibri"/>
              </a:rPr>
              <a:t>Firth et al., 2018</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BDNF </a:t>
            </a:r>
            <a:r>
              <a:rPr b="1" i="0" lang="es-ES" sz="1400" u="none" cap="none" strike="noStrike">
                <a:solidFill>
                  <a:schemeClr val="lt1"/>
                </a:solidFill>
                <a:latin typeface="Calibri"/>
                <a:ea typeface="Calibri"/>
                <a:cs typeface="Calibri"/>
                <a:sym typeface="Calibri"/>
              </a:rPr>
              <a:t>Vaughan et al., 2014</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Integridad materia blanca </a:t>
            </a:r>
            <a:endParaRPr/>
          </a:p>
          <a:p>
            <a:pPr indent="0" lvl="0" marL="0" marR="0" rtl="0" algn="l">
              <a:spcBef>
                <a:spcPts val="0"/>
              </a:spcBef>
              <a:spcAft>
                <a:spcPts val="0"/>
              </a:spcAft>
              <a:buNone/>
            </a:pPr>
            <a:r>
              <a:rPr b="1" i="0" lang="es-ES" sz="1400" u="none" cap="none" strike="noStrike">
                <a:solidFill>
                  <a:schemeClr val="lt1"/>
                </a:solidFill>
                <a:latin typeface="Calibri"/>
                <a:ea typeface="Calibri"/>
                <a:cs typeface="Calibri"/>
                <a:sym typeface="Calibri"/>
              </a:rPr>
              <a:t>Voss et al., 2013</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Procesamiento información </a:t>
            </a:r>
            <a:r>
              <a:rPr b="1" i="0" lang="es-ES" sz="1400" u="none" cap="none" strike="noStrike">
                <a:solidFill>
                  <a:schemeClr val="lt1"/>
                </a:solidFill>
                <a:latin typeface="Calibri"/>
                <a:ea typeface="Calibri"/>
                <a:cs typeface="Calibri"/>
                <a:sym typeface="Calibri"/>
              </a:rPr>
              <a:t>Coetsee &amp; Terblanche, 2017</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Memoria </a:t>
            </a:r>
            <a:r>
              <a:rPr b="1" i="0" lang="es-ES" sz="1400" u="none" cap="none" strike="noStrike">
                <a:solidFill>
                  <a:schemeClr val="lt1"/>
                </a:solidFill>
                <a:latin typeface="Calibri"/>
                <a:ea typeface="Calibri"/>
                <a:cs typeface="Calibri"/>
                <a:sym typeface="Calibri"/>
              </a:rPr>
              <a:t>Vaccaro et al., 2019</a:t>
            </a:r>
            <a:endParaRPr sz="1400">
              <a:solidFill>
                <a:schemeClr val="lt1"/>
              </a:solidFill>
              <a:latin typeface="Calibri"/>
              <a:ea typeface="Calibri"/>
              <a:cs typeface="Calibri"/>
              <a:sym typeface="Calibri"/>
            </a:endParaRPr>
          </a:p>
        </p:txBody>
      </p:sp>
      <p:sp>
        <p:nvSpPr>
          <p:cNvPr id="555" name="Google Shape;555;p33"/>
          <p:cNvSpPr txBox="1"/>
          <p:nvPr/>
        </p:nvSpPr>
        <p:spPr>
          <a:xfrm>
            <a:off x="5049546" y="4149787"/>
            <a:ext cx="3235963" cy="1351588"/>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ES" sz="1400">
                <a:solidFill>
                  <a:schemeClr val="lt1"/>
                </a:solidFill>
                <a:latin typeface="Calibri"/>
                <a:ea typeface="Calibri"/>
                <a:cs typeface="Calibri"/>
                <a:sym typeface="Calibri"/>
              </a:rPr>
              <a:t>Reducción</a:t>
            </a:r>
            <a:r>
              <a:rPr lang="es-ES" sz="1400">
                <a:solidFill>
                  <a:schemeClr val="lt1"/>
                </a:solidFill>
                <a:latin typeface="Calibri"/>
                <a:ea typeface="Calibri"/>
                <a:cs typeface="Calibri"/>
                <a:sym typeface="Calibri"/>
              </a:rPr>
              <a:t> de:</a:t>
            </a:r>
            <a:endParaRPr/>
          </a:p>
          <a:p>
            <a:pPr indent="0" lvl="0" marL="0" marR="0" rtl="0" algn="l">
              <a:lnSpc>
                <a:spcPct val="150000"/>
              </a:lnSpc>
              <a:spcBef>
                <a:spcPts val="0"/>
              </a:spcBef>
              <a:spcAft>
                <a:spcPts val="0"/>
              </a:spcAft>
              <a:buNone/>
            </a:pPr>
            <a:r>
              <a:rPr lang="es-ES" sz="1400">
                <a:solidFill>
                  <a:schemeClr val="lt1"/>
                </a:solidFill>
                <a:latin typeface="Calibri"/>
                <a:ea typeface="Calibri"/>
                <a:cs typeface="Calibri"/>
                <a:sym typeface="Calibri"/>
              </a:rPr>
              <a:t>Demencia </a:t>
            </a:r>
            <a:r>
              <a:rPr b="1" i="0" lang="es-ES" sz="1400" u="none" cap="none" strike="noStrike">
                <a:solidFill>
                  <a:schemeClr val="lt1"/>
                </a:solidFill>
                <a:latin typeface="Calibri"/>
                <a:ea typeface="Calibri"/>
                <a:cs typeface="Calibri"/>
                <a:sym typeface="Calibri"/>
              </a:rPr>
              <a:t>Aarsland et al., 2010</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s-ES" sz="1400">
                <a:solidFill>
                  <a:schemeClr val="lt1"/>
                </a:solidFill>
                <a:latin typeface="Calibri"/>
                <a:ea typeface="Calibri"/>
                <a:cs typeface="Calibri"/>
                <a:sym typeface="Calibri"/>
              </a:rPr>
              <a:t>MCI </a:t>
            </a:r>
            <a:r>
              <a:rPr b="1" i="0" lang="es-ES" sz="1400" u="none" cap="none" strike="noStrike">
                <a:solidFill>
                  <a:schemeClr val="lt1"/>
                </a:solidFill>
                <a:latin typeface="Calibri"/>
                <a:ea typeface="Calibri"/>
                <a:cs typeface="Calibri"/>
                <a:sym typeface="Calibri"/>
              </a:rPr>
              <a:t>Geda et al., 2010</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s-ES" sz="1400">
                <a:solidFill>
                  <a:schemeClr val="lt1"/>
                </a:solidFill>
                <a:latin typeface="Calibri"/>
                <a:ea typeface="Calibri"/>
                <a:cs typeface="Calibri"/>
                <a:sym typeface="Calibri"/>
              </a:rPr>
              <a:t>Alzheimer </a:t>
            </a:r>
            <a:r>
              <a:rPr b="1" i="0" lang="es-ES" sz="1400" u="none" cap="none" strike="noStrike">
                <a:solidFill>
                  <a:schemeClr val="lt1"/>
                </a:solidFill>
                <a:latin typeface="Calibri"/>
                <a:ea typeface="Calibri"/>
                <a:cs typeface="Calibri"/>
                <a:sym typeface="Calibri"/>
              </a:rPr>
              <a:t>Erickson et al., 2012</a:t>
            </a:r>
            <a:endParaRPr sz="1400">
              <a:solidFill>
                <a:schemeClr val="lt1"/>
              </a:solidFill>
              <a:latin typeface="Calibri"/>
              <a:ea typeface="Calibri"/>
              <a:cs typeface="Calibri"/>
              <a:sym typeface="Calibri"/>
            </a:endParaRPr>
          </a:p>
        </p:txBody>
      </p:sp>
      <p:sp>
        <p:nvSpPr>
          <p:cNvPr id="556" name="Google Shape;556;p33"/>
          <p:cNvSpPr/>
          <p:nvPr/>
        </p:nvSpPr>
        <p:spPr>
          <a:xfrm>
            <a:off x="1018496" y="1771784"/>
            <a:ext cx="1485145" cy="1357185"/>
          </a:xfrm>
          <a:prstGeom prst="ellipse">
            <a:avLst/>
          </a:prstGeom>
          <a:solidFill>
            <a:srgbClr val="54CEE3"/>
          </a:solidFill>
          <a:ln cap="flat" cmpd="sng" w="571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rgbClr val="3F3F3F"/>
                </a:solidFill>
                <a:latin typeface="Calibri"/>
                <a:ea typeface="Calibri"/>
                <a:cs typeface="Calibri"/>
                <a:sym typeface="Calibri"/>
              </a:rPr>
              <a:t>A NIVEL COGNITIVO</a:t>
            </a:r>
            <a:endParaRPr/>
          </a:p>
        </p:txBody>
      </p:sp>
      <p:pic>
        <p:nvPicPr>
          <p:cNvPr descr="Meditando Mayores. Cute Ancianos De Dibujos Animados Sentado En Meditación  Y Obtener Ideas. Estilo De Vida Saludable Y La Atención Plena Ilustración.  Ilustraciones svg, vectoriales, clip art vectorizado libre de derechos.  Image" id="557" name="Google Shape;557;p33"/>
          <p:cNvPicPr preferRelativeResize="0"/>
          <p:nvPr/>
        </p:nvPicPr>
        <p:blipFill rotWithShape="1">
          <a:blip r:embed="rId7">
            <a:alphaModFix/>
          </a:blip>
          <a:srcRect b="0" l="0" r="0" t="0"/>
          <a:stretch/>
        </p:blipFill>
        <p:spPr>
          <a:xfrm>
            <a:off x="1922706" y="2959411"/>
            <a:ext cx="2632926" cy="2632926"/>
          </a:xfrm>
          <a:prstGeom prst="ellipse">
            <a:avLst/>
          </a:prstGeom>
          <a:noFill/>
          <a:ln cap="rnd" cmpd="sng" w="63500">
            <a:solidFill>
              <a:srgbClr val="333333"/>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34"/>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563" name="Google Shape;563;p34"/>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564" name="Google Shape;564;p34"/>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565" name="Google Shape;565;p34"/>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566" name="Google Shape;566;p34"/>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34"/>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BENEFICIOS DE LA ACTIVIDAD FISICA Y EL EJERCICIO FÍSICO EN PERSONAS MAYORES</a:t>
            </a:r>
            <a:endParaRPr b="1" sz="2400">
              <a:solidFill>
                <a:schemeClr val="lt1"/>
              </a:solidFill>
              <a:latin typeface="Arial Black"/>
              <a:ea typeface="Arial Black"/>
              <a:cs typeface="Arial Black"/>
              <a:sym typeface="Arial Black"/>
            </a:endParaRPr>
          </a:p>
        </p:txBody>
      </p:sp>
      <p:sp>
        <p:nvSpPr>
          <p:cNvPr id="568" name="Google Shape;568;p34"/>
          <p:cNvSpPr txBox="1"/>
          <p:nvPr/>
        </p:nvSpPr>
        <p:spPr>
          <a:xfrm>
            <a:off x="5049546" y="2090916"/>
            <a:ext cx="3235963" cy="1815882"/>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Función cognitiva </a:t>
            </a:r>
            <a:r>
              <a:rPr b="1" i="0" lang="es-ES" sz="1400" u="none" cap="none" strike="noStrike">
                <a:solidFill>
                  <a:schemeClr val="lt1"/>
                </a:solidFill>
                <a:latin typeface="Calibri"/>
                <a:ea typeface="Calibri"/>
                <a:cs typeface="Calibri"/>
                <a:sym typeface="Calibri"/>
              </a:rPr>
              <a:t>Cassilhas et al., 2007</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Volumen hipocampo </a:t>
            </a:r>
            <a:r>
              <a:rPr b="1" i="0" lang="es-ES" sz="1400" u="none" cap="none" strike="noStrike">
                <a:solidFill>
                  <a:schemeClr val="lt1"/>
                </a:solidFill>
                <a:latin typeface="Calibri"/>
                <a:ea typeface="Calibri"/>
                <a:cs typeface="Calibri"/>
                <a:sym typeface="Calibri"/>
              </a:rPr>
              <a:t>Firth et al., 2018</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BDNF </a:t>
            </a:r>
            <a:r>
              <a:rPr b="1" i="0" lang="es-ES" sz="1400" u="none" cap="none" strike="noStrike">
                <a:solidFill>
                  <a:schemeClr val="lt1"/>
                </a:solidFill>
                <a:latin typeface="Calibri"/>
                <a:ea typeface="Calibri"/>
                <a:cs typeface="Calibri"/>
                <a:sym typeface="Calibri"/>
              </a:rPr>
              <a:t>Vaughan et al., 2014</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Integridad materia blanca </a:t>
            </a:r>
            <a:endParaRPr/>
          </a:p>
          <a:p>
            <a:pPr indent="0" lvl="0" marL="0" marR="0" rtl="0" algn="l">
              <a:spcBef>
                <a:spcPts val="0"/>
              </a:spcBef>
              <a:spcAft>
                <a:spcPts val="0"/>
              </a:spcAft>
              <a:buNone/>
            </a:pPr>
            <a:r>
              <a:rPr b="1" i="0" lang="es-ES" sz="1400" u="none" cap="none" strike="noStrike">
                <a:solidFill>
                  <a:schemeClr val="lt1"/>
                </a:solidFill>
                <a:latin typeface="Calibri"/>
                <a:ea typeface="Calibri"/>
                <a:cs typeface="Calibri"/>
                <a:sym typeface="Calibri"/>
              </a:rPr>
              <a:t>Voss et al., 2013</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Procesamiento información </a:t>
            </a:r>
            <a:r>
              <a:rPr b="1" i="0" lang="es-ES" sz="1400" u="none" cap="none" strike="noStrike">
                <a:solidFill>
                  <a:schemeClr val="lt1"/>
                </a:solidFill>
                <a:latin typeface="Calibri"/>
                <a:ea typeface="Calibri"/>
                <a:cs typeface="Calibri"/>
                <a:sym typeface="Calibri"/>
              </a:rPr>
              <a:t>Coetsee &amp; Terblanche, 2017</a:t>
            </a:r>
            <a:endParaRPr sz="1400">
              <a:solidFill>
                <a:schemeClr val="lt1"/>
              </a:solidFill>
              <a:latin typeface="Calibri"/>
              <a:ea typeface="Calibri"/>
              <a:cs typeface="Calibri"/>
              <a:sym typeface="Calibri"/>
            </a:endParaRPr>
          </a:p>
          <a:p>
            <a:pPr indent="0" lvl="0" marL="0" marR="0" rtl="0" algn="l">
              <a:spcBef>
                <a:spcPts val="0"/>
              </a:spcBef>
              <a:spcAft>
                <a:spcPts val="0"/>
              </a:spcAft>
              <a:buNone/>
            </a:pPr>
            <a:r>
              <a:rPr lang="es-ES" sz="1400">
                <a:solidFill>
                  <a:schemeClr val="lt1"/>
                </a:solidFill>
                <a:latin typeface="Calibri"/>
                <a:ea typeface="Calibri"/>
                <a:cs typeface="Calibri"/>
                <a:sym typeface="Calibri"/>
              </a:rPr>
              <a:t>Memoria </a:t>
            </a:r>
            <a:r>
              <a:rPr b="1" i="0" lang="es-ES" sz="1400" u="none" cap="none" strike="noStrike">
                <a:solidFill>
                  <a:schemeClr val="lt1"/>
                </a:solidFill>
                <a:latin typeface="Calibri"/>
                <a:ea typeface="Calibri"/>
                <a:cs typeface="Calibri"/>
                <a:sym typeface="Calibri"/>
              </a:rPr>
              <a:t>Vaccaro et al., 2019</a:t>
            </a:r>
            <a:endParaRPr sz="1400">
              <a:solidFill>
                <a:schemeClr val="lt1"/>
              </a:solidFill>
              <a:latin typeface="Calibri"/>
              <a:ea typeface="Calibri"/>
              <a:cs typeface="Calibri"/>
              <a:sym typeface="Calibri"/>
            </a:endParaRPr>
          </a:p>
        </p:txBody>
      </p:sp>
      <p:sp>
        <p:nvSpPr>
          <p:cNvPr id="569" name="Google Shape;569;p34"/>
          <p:cNvSpPr txBox="1"/>
          <p:nvPr/>
        </p:nvSpPr>
        <p:spPr>
          <a:xfrm>
            <a:off x="5049546" y="4149787"/>
            <a:ext cx="3235963" cy="1351588"/>
          </a:xfrm>
          <a:prstGeom prst="rect">
            <a:avLst/>
          </a:prstGeom>
          <a:noFill/>
          <a:ln cap="flat" cmpd="sng" w="1905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s-ES" sz="1400">
                <a:solidFill>
                  <a:schemeClr val="lt1"/>
                </a:solidFill>
                <a:latin typeface="Calibri"/>
                <a:ea typeface="Calibri"/>
                <a:cs typeface="Calibri"/>
                <a:sym typeface="Calibri"/>
              </a:rPr>
              <a:t>Reducción</a:t>
            </a:r>
            <a:r>
              <a:rPr lang="es-ES" sz="1400">
                <a:solidFill>
                  <a:schemeClr val="lt1"/>
                </a:solidFill>
                <a:latin typeface="Calibri"/>
                <a:ea typeface="Calibri"/>
                <a:cs typeface="Calibri"/>
                <a:sym typeface="Calibri"/>
              </a:rPr>
              <a:t> de:</a:t>
            </a:r>
            <a:endParaRPr/>
          </a:p>
          <a:p>
            <a:pPr indent="0" lvl="0" marL="0" marR="0" rtl="0" algn="l">
              <a:lnSpc>
                <a:spcPct val="150000"/>
              </a:lnSpc>
              <a:spcBef>
                <a:spcPts val="0"/>
              </a:spcBef>
              <a:spcAft>
                <a:spcPts val="0"/>
              </a:spcAft>
              <a:buNone/>
            </a:pPr>
            <a:r>
              <a:rPr lang="es-ES" sz="1400">
                <a:solidFill>
                  <a:schemeClr val="lt1"/>
                </a:solidFill>
                <a:latin typeface="Calibri"/>
                <a:ea typeface="Calibri"/>
                <a:cs typeface="Calibri"/>
                <a:sym typeface="Calibri"/>
              </a:rPr>
              <a:t>Demencia </a:t>
            </a:r>
            <a:r>
              <a:rPr b="1" i="0" lang="es-ES" sz="1400" u="none" cap="none" strike="noStrike">
                <a:solidFill>
                  <a:schemeClr val="lt1"/>
                </a:solidFill>
                <a:latin typeface="Calibri"/>
                <a:ea typeface="Calibri"/>
                <a:cs typeface="Calibri"/>
                <a:sym typeface="Calibri"/>
              </a:rPr>
              <a:t>Aarsland et al., 2010</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s-ES" sz="1400">
                <a:solidFill>
                  <a:schemeClr val="lt1"/>
                </a:solidFill>
                <a:latin typeface="Calibri"/>
                <a:ea typeface="Calibri"/>
                <a:cs typeface="Calibri"/>
                <a:sym typeface="Calibri"/>
              </a:rPr>
              <a:t>MCI </a:t>
            </a:r>
            <a:r>
              <a:rPr b="1" i="0" lang="es-ES" sz="1400" u="none" cap="none" strike="noStrike">
                <a:solidFill>
                  <a:schemeClr val="lt1"/>
                </a:solidFill>
                <a:latin typeface="Calibri"/>
                <a:ea typeface="Calibri"/>
                <a:cs typeface="Calibri"/>
                <a:sym typeface="Calibri"/>
              </a:rPr>
              <a:t>Geda et al., 2010</a:t>
            </a:r>
            <a:endParaRPr sz="14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s-ES" sz="1400">
                <a:solidFill>
                  <a:schemeClr val="lt1"/>
                </a:solidFill>
                <a:latin typeface="Calibri"/>
                <a:ea typeface="Calibri"/>
                <a:cs typeface="Calibri"/>
                <a:sym typeface="Calibri"/>
              </a:rPr>
              <a:t>Alzheimer </a:t>
            </a:r>
            <a:r>
              <a:rPr b="1" i="0" lang="es-ES" sz="1400" u="none" cap="none" strike="noStrike">
                <a:solidFill>
                  <a:schemeClr val="lt1"/>
                </a:solidFill>
                <a:latin typeface="Calibri"/>
                <a:ea typeface="Calibri"/>
                <a:cs typeface="Calibri"/>
                <a:sym typeface="Calibri"/>
              </a:rPr>
              <a:t>Erickson et al., 2012</a:t>
            </a:r>
            <a:endParaRPr sz="1400">
              <a:solidFill>
                <a:schemeClr val="lt1"/>
              </a:solidFill>
              <a:latin typeface="Calibri"/>
              <a:ea typeface="Calibri"/>
              <a:cs typeface="Calibri"/>
              <a:sym typeface="Calibri"/>
            </a:endParaRPr>
          </a:p>
        </p:txBody>
      </p:sp>
      <p:sp>
        <p:nvSpPr>
          <p:cNvPr id="570" name="Google Shape;570;p34"/>
          <p:cNvSpPr/>
          <p:nvPr/>
        </p:nvSpPr>
        <p:spPr>
          <a:xfrm>
            <a:off x="1018496" y="1707072"/>
            <a:ext cx="1652132" cy="1421897"/>
          </a:xfrm>
          <a:prstGeom prst="ellipse">
            <a:avLst/>
          </a:prstGeom>
          <a:solidFill>
            <a:srgbClr val="FFFFFF"/>
          </a:solidFill>
          <a:ln cap="flat" cmpd="sng" w="5715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400">
                <a:solidFill>
                  <a:srgbClr val="3F3F3F"/>
                </a:solidFill>
                <a:latin typeface="Calibri"/>
                <a:ea typeface="Calibri"/>
                <a:cs typeface="Calibri"/>
                <a:sym typeface="Calibri"/>
              </a:rPr>
              <a:t>A NIVEL EMOCIONAL</a:t>
            </a:r>
            <a:endParaRPr/>
          </a:p>
        </p:txBody>
      </p:sp>
      <p:pic>
        <p:nvPicPr>
          <p:cNvPr descr="370+ Viejitos Enamorados Ilustraciones, gráficos vectoriales libres de  derechos y clip art - iStock" id="571" name="Google Shape;571;p34"/>
          <p:cNvPicPr preferRelativeResize="0"/>
          <p:nvPr/>
        </p:nvPicPr>
        <p:blipFill rotWithShape="1">
          <a:blip r:embed="rId7">
            <a:alphaModFix/>
          </a:blip>
          <a:srcRect b="0" l="-617" r="617" t="0"/>
          <a:stretch/>
        </p:blipFill>
        <p:spPr>
          <a:xfrm>
            <a:off x="1888071" y="3128969"/>
            <a:ext cx="2632926" cy="2632926"/>
          </a:xfrm>
          <a:prstGeom prst="ellipse">
            <a:avLst/>
          </a:prstGeom>
          <a:noFill/>
          <a:ln cap="rnd" cmpd="sng" w="63500">
            <a:solidFill>
              <a:srgbClr val="333333"/>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35"/>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577" name="Google Shape;577;p35"/>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578" name="Google Shape;578;p35"/>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579" name="Google Shape;579;p35"/>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580" name="Google Shape;580;p35"/>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35"/>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BENEFICIOS DE LA ACTIVIDAD FISICA Y EL EJERCICIO FÍSICO EN PERSONAS MAYORES</a:t>
            </a:r>
            <a:endParaRPr b="1" sz="2400">
              <a:solidFill>
                <a:schemeClr val="lt1"/>
              </a:solidFill>
              <a:latin typeface="Arial Black"/>
              <a:ea typeface="Arial Black"/>
              <a:cs typeface="Arial Black"/>
              <a:sym typeface="Arial Black"/>
            </a:endParaRPr>
          </a:p>
        </p:txBody>
      </p:sp>
      <p:pic>
        <p:nvPicPr>
          <p:cNvPr id="582" name="Google Shape;582;p35"/>
          <p:cNvPicPr preferRelativeResize="0"/>
          <p:nvPr/>
        </p:nvPicPr>
        <p:blipFill rotWithShape="1">
          <a:blip r:embed="rId7">
            <a:alphaModFix/>
          </a:blip>
          <a:srcRect b="0" l="0" r="0" t="0"/>
          <a:stretch/>
        </p:blipFill>
        <p:spPr>
          <a:xfrm>
            <a:off x="1739980" y="1634065"/>
            <a:ext cx="6237355" cy="3986871"/>
          </a:xfrm>
          <a:prstGeom prst="roundRect">
            <a:avLst>
              <a:gd fmla="val 8594" name="adj"/>
            </a:avLst>
          </a:prstGeom>
          <a:solidFill>
            <a:srgbClr val="ECECEC"/>
          </a:solidFill>
          <a:ln cap="flat" cmpd="sng" w="28575">
            <a:solidFill>
              <a:srgbClr val="7F7F7F"/>
            </a:solidFill>
            <a:prstDash val="solid"/>
            <a:round/>
            <a:headEnd len="sm" w="sm" type="none"/>
            <a:tailEnd len="sm" w="sm" type="none"/>
          </a:ln>
          <a:effectLst>
            <a:reflection blurRad="0" dir="5400000" dist="5000" endA="0" endPos="28000" kx="0" rotWithShape="0" algn="bl" stA="38000" stPos="0" sy="-100000" ky="0"/>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36"/>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588" name="Google Shape;588;p36"/>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589" name="Google Shape;589;p36"/>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590" name="Google Shape;590;p36"/>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591" name="Google Shape;591;p36"/>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 name="Google Shape;592;p36"/>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RECOMENDACIONES INTERNACIONALES</a:t>
            </a:r>
            <a:endParaRPr b="1" sz="2400">
              <a:solidFill>
                <a:schemeClr val="lt1"/>
              </a:solidFill>
              <a:latin typeface="Arial Black"/>
              <a:ea typeface="Arial Black"/>
              <a:cs typeface="Arial Black"/>
              <a:sym typeface="Arial Black"/>
            </a:endParaRPr>
          </a:p>
        </p:txBody>
      </p:sp>
      <p:pic>
        <p:nvPicPr>
          <p:cNvPr id="593" name="Google Shape;593;p36"/>
          <p:cNvPicPr preferRelativeResize="0"/>
          <p:nvPr/>
        </p:nvPicPr>
        <p:blipFill rotWithShape="1">
          <a:blip r:embed="rId7">
            <a:alphaModFix/>
          </a:blip>
          <a:srcRect b="40156" l="19008" r="14860" t="22438"/>
          <a:stretch/>
        </p:blipFill>
        <p:spPr>
          <a:xfrm>
            <a:off x="527532" y="1393593"/>
            <a:ext cx="2647929" cy="950380"/>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p:spPr>
      </p:pic>
      <p:pic>
        <p:nvPicPr>
          <p:cNvPr id="594" name="Google Shape;594;p36"/>
          <p:cNvPicPr preferRelativeResize="0"/>
          <p:nvPr/>
        </p:nvPicPr>
        <p:blipFill rotWithShape="1">
          <a:blip r:embed="rId8">
            <a:alphaModFix/>
          </a:blip>
          <a:srcRect b="12766" l="35139" r="36636" t="16360"/>
          <a:stretch/>
        </p:blipFill>
        <p:spPr>
          <a:xfrm>
            <a:off x="3432052" y="2066637"/>
            <a:ext cx="2268193" cy="320215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595" name="Google Shape;595;p36"/>
          <p:cNvSpPr/>
          <p:nvPr/>
        </p:nvSpPr>
        <p:spPr>
          <a:xfrm>
            <a:off x="5798217" y="2390227"/>
            <a:ext cx="3611303" cy="2179146"/>
          </a:xfrm>
          <a:prstGeom prst="roundRect">
            <a:avLst>
              <a:gd fmla="val 16667" name="adj"/>
            </a:avLst>
          </a:prstGeom>
          <a:solidFill>
            <a:srgbClr val="A5A5A5"/>
          </a:soli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s-ES" sz="1600">
                <a:solidFill>
                  <a:schemeClr val="lt1"/>
                </a:solidFill>
                <a:latin typeface="Calibri"/>
                <a:ea typeface="Calibri"/>
                <a:cs typeface="Calibri"/>
                <a:sym typeface="Calibri"/>
              </a:rPr>
              <a:t>150-300’ AF aeróbica moderada</a:t>
            </a:r>
            <a:endParaRPr/>
          </a:p>
          <a:p>
            <a:pPr indent="0" lvl="0" marL="0" marR="0" rtl="0" algn="ctr">
              <a:lnSpc>
                <a:spcPct val="150000"/>
              </a:lnSpc>
              <a:spcBef>
                <a:spcPts val="0"/>
              </a:spcBef>
              <a:spcAft>
                <a:spcPts val="0"/>
              </a:spcAft>
              <a:buNone/>
            </a:pPr>
            <a:r>
              <a:rPr lang="es-ES" sz="1600">
                <a:solidFill>
                  <a:schemeClr val="lt1"/>
                </a:solidFill>
                <a:latin typeface="Calibri"/>
                <a:ea typeface="Calibri"/>
                <a:cs typeface="Calibri"/>
                <a:sym typeface="Calibri"/>
              </a:rPr>
              <a:t>↓</a:t>
            </a:r>
            <a:endParaRPr/>
          </a:p>
          <a:p>
            <a:pPr indent="0" lvl="0" marL="0" marR="0" rtl="0" algn="ctr">
              <a:lnSpc>
                <a:spcPct val="150000"/>
              </a:lnSpc>
              <a:spcBef>
                <a:spcPts val="0"/>
              </a:spcBef>
              <a:spcAft>
                <a:spcPts val="0"/>
              </a:spcAft>
              <a:buNone/>
            </a:pPr>
            <a:r>
              <a:rPr lang="es-ES" sz="1600">
                <a:solidFill>
                  <a:schemeClr val="lt1"/>
                </a:solidFill>
                <a:latin typeface="Calibri"/>
                <a:ea typeface="Calibri"/>
                <a:cs typeface="Calibri"/>
                <a:sym typeface="Calibri"/>
              </a:rPr>
              <a:t>75-150’ AF aeróbica vigorosa-intensa</a:t>
            </a:r>
            <a:endParaRPr/>
          </a:p>
          <a:p>
            <a:pPr indent="0" lvl="0" marL="0" marR="0" rtl="0" algn="ctr">
              <a:lnSpc>
                <a:spcPct val="150000"/>
              </a:lnSpc>
              <a:spcBef>
                <a:spcPts val="0"/>
              </a:spcBef>
              <a:spcAft>
                <a:spcPts val="0"/>
              </a:spcAft>
              <a:buNone/>
            </a:pPr>
            <a:r>
              <a:rPr lang="es-ES" sz="1600">
                <a:solidFill>
                  <a:schemeClr val="lt1"/>
                </a:solidFill>
                <a:latin typeface="Calibri"/>
                <a:ea typeface="Calibri"/>
                <a:cs typeface="Calibri"/>
                <a:sym typeface="Calibri"/>
              </a:rPr>
              <a:t>Mín. 2 días/semana trabajo fuerza</a:t>
            </a:r>
            <a:endParaRPr/>
          </a:p>
          <a:p>
            <a:pPr indent="0" lvl="0" marL="0" marR="0" rtl="0" algn="ctr">
              <a:lnSpc>
                <a:spcPct val="150000"/>
              </a:lnSpc>
              <a:spcBef>
                <a:spcPts val="0"/>
              </a:spcBef>
              <a:spcAft>
                <a:spcPts val="0"/>
              </a:spcAft>
              <a:buNone/>
            </a:pPr>
            <a:r>
              <a:rPr lang="es-ES" sz="1600">
                <a:solidFill>
                  <a:schemeClr val="lt1"/>
                </a:solidFill>
                <a:latin typeface="Calibri"/>
                <a:ea typeface="Calibri"/>
                <a:cs typeface="Calibri"/>
                <a:sym typeface="Calibri"/>
              </a:rPr>
              <a:t>Mín. 2 días/semana trabajo flexibilidad</a:t>
            </a:r>
            <a:endParaRPr/>
          </a:p>
        </p:txBody>
      </p:sp>
      <p:sp>
        <p:nvSpPr>
          <p:cNvPr id="596" name="Google Shape;596;p36"/>
          <p:cNvSpPr/>
          <p:nvPr/>
        </p:nvSpPr>
        <p:spPr>
          <a:xfrm>
            <a:off x="384062" y="2515587"/>
            <a:ext cx="2934871" cy="432048"/>
          </a:xfrm>
          <a:prstGeom prst="snip2DiagRect">
            <a:avLst>
              <a:gd fmla="val 0" name="adj1"/>
              <a:gd fmla="val 16667" name="adj2"/>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600">
                <a:solidFill>
                  <a:schemeClr val="dk1"/>
                </a:solidFill>
                <a:latin typeface="Calibri"/>
                <a:ea typeface="Calibri"/>
                <a:cs typeface="Calibri"/>
                <a:sym typeface="Calibri"/>
              </a:rPr>
              <a:t>Nelson et al., 2007 </a:t>
            </a:r>
            <a:r>
              <a:rPr lang="es-ES" sz="1100">
                <a:solidFill>
                  <a:schemeClr val="dk1"/>
                </a:solidFill>
                <a:latin typeface="Calibri"/>
                <a:ea typeface="Calibri"/>
                <a:cs typeface="Calibri"/>
                <a:sym typeface="Calibri"/>
              </a:rPr>
              <a:t>(AHA &amp; ACSM)</a:t>
            </a:r>
            <a:endParaRPr/>
          </a:p>
        </p:txBody>
      </p:sp>
      <p:sp>
        <p:nvSpPr>
          <p:cNvPr id="597" name="Google Shape;597;p36"/>
          <p:cNvSpPr/>
          <p:nvPr/>
        </p:nvSpPr>
        <p:spPr>
          <a:xfrm>
            <a:off x="384062" y="3235667"/>
            <a:ext cx="2934871" cy="432048"/>
          </a:xfrm>
          <a:prstGeom prst="snip2DiagRect">
            <a:avLst>
              <a:gd fmla="val 0" name="adj1"/>
              <a:gd fmla="val 16667" name="adj2"/>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600">
                <a:solidFill>
                  <a:schemeClr val="dk1"/>
                </a:solidFill>
                <a:latin typeface="Calibri"/>
                <a:ea typeface="Calibri"/>
                <a:cs typeface="Calibri"/>
                <a:sym typeface="Calibri"/>
              </a:rPr>
              <a:t>Chodzko-Zajko et al., 2009 </a:t>
            </a:r>
            <a:r>
              <a:rPr lang="es-ES" sz="1100">
                <a:solidFill>
                  <a:srgbClr val="000000"/>
                </a:solidFill>
                <a:latin typeface="Calibri"/>
                <a:ea typeface="Calibri"/>
                <a:cs typeface="Calibri"/>
                <a:sym typeface="Calibri"/>
              </a:rPr>
              <a:t>(ACSM)</a:t>
            </a:r>
            <a:endParaRPr sz="1600">
              <a:solidFill>
                <a:schemeClr val="dk1"/>
              </a:solidFill>
              <a:latin typeface="Calibri"/>
              <a:ea typeface="Calibri"/>
              <a:cs typeface="Calibri"/>
              <a:sym typeface="Calibri"/>
            </a:endParaRPr>
          </a:p>
        </p:txBody>
      </p:sp>
      <p:sp>
        <p:nvSpPr>
          <p:cNvPr id="598" name="Google Shape;598;p36"/>
          <p:cNvSpPr/>
          <p:nvPr/>
        </p:nvSpPr>
        <p:spPr>
          <a:xfrm>
            <a:off x="384062" y="3955747"/>
            <a:ext cx="2934871" cy="432048"/>
          </a:xfrm>
          <a:prstGeom prst="snip2DiagRect">
            <a:avLst>
              <a:gd fmla="val 0" name="adj1"/>
              <a:gd fmla="val 16667" name="adj2"/>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600">
                <a:solidFill>
                  <a:schemeClr val="dk1"/>
                </a:solidFill>
                <a:latin typeface="Calibri"/>
                <a:ea typeface="Calibri"/>
                <a:cs typeface="Calibri"/>
                <a:sym typeface="Calibri"/>
              </a:rPr>
              <a:t>Zaleski et al., 2016</a:t>
            </a:r>
            <a:endParaRPr/>
          </a:p>
        </p:txBody>
      </p:sp>
      <p:sp>
        <p:nvSpPr>
          <p:cNvPr id="599" name="Google Shape;599;p36"/>
          <p:cNvSpPr/>
          <p:nvPr/>
        </p:nvSpPr>
        <p:spPr>
          <a:xfrm>
            <a:off x="384062" y="4675827"/>
            <a:ext cx="2934871" cy="432048"/>
          </a:xfrm>
          <a:prstGeom prst="snip2DiagRect">
            <a:avLst>
              <a:gd fmla="val 0" name="adj1"/>
              <a:gd fmla="val 16667" name="adj2"/>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600">
                <a:solidFill>
                  <a:schemeClr val="dk1"/>
                </a:solidFill>
                <a:latin typeface="Calibri"/>
                <a:ea typeface="Calibri"/>
                <a:cs typeface="Calibri"/>
                <a:sym typeface="Calibri"/>
              </a:rPr>
              <a:t>Fragala et al., 2019</a:t>
            </a:r>
            <a:endParaRPr/>
          </a:p>
        </p:txBody>
      </p:sp>
      <p:sp>
        <p:nvSpPr>
          <p:cNvPr id="600" name="Google Shape;600;p36"/>
          <p:cNvSpPr/>
          <p:nvPr/>
        </p:nvSpPr>
        <p:spPr>
          <a:xfrm>
            <a:off x="384062" y="5395907"/>
            <a:ext cx="2934871" cy="432048"/>
          </a:xfrm>
          <a:prstGeom prst="snip2DiagRect">
            <a:avLst>
              <a:gd fmla="val 0" name="adj1"/>
              <a:gd fmla="val 16667" name="adj2"/>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s-ES" sz="1600">
                <a:solidFill>
                  <a:schemeClr val="dk1"/>
                </a:solidFill>
                <a:latin typeface="Calibri"/>
                <a:ea typeface="Calibri"/>
                <a:cs typeface="Calibri"/>
                <a:sym typeface="Calibri"/>
              </a:rPr>
              <a:t>OMS, 2020</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37"/>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606" name="Google Shape;606;p37"/>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607" name="Google Shape;607;p37"/>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608" name="Google Shape;608;p37"/>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609" name="Google Shape;609;p37"/>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0" name="Google Shape;610;p37"/>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EJERCICIO FÍSICO MULTICOMPONENTE Y MULTIDOMINIO</a:t>
            </a:r>
            <a:endParaRPr b="1" sz="2400">
              <a:solidFill>
                <a:schemeClr val="lt1"/>
              </a:solidFill>
              <a:latin typeface="Arial Black"/>
              <a:ea typeface="Arial Black"/>
              <a:cs typeface="Arial Black"/>
              <a:sym typeface="Arial Black"/>
            </a:endParaRPr>
          </a:p>
        </p:txBody>
      </p:sp>
      <p:pic>
        <p:nvPicPr>
          <p:cNvPr id="611" name="Google Shape;611;p37"/>
          <p:cNvPicPr preferRelativeResize="0"/>
          <p:nvPr/>
        </p:nvPicPr>
        <p:blipFill rotWithShape="1">
          <a:blip r:embed="rId7">
            <a:alphaModFix/>
          </a:blip>
          <a:srcRect b="35406" l="25186" r="7857" t="39172"/>
          <a:stretch/>
        </p:blipFill>
        <p:spPr>
          <a:xfrm>
            <a:off x="1912493" y="1359965"/>
            <a:ext cx="7305301" cy="1584176"/>
          </a:xfrm>
          <a:prstGeom prst="roundRect">
            <a:avLst>
              <a:gd fmla="val 8594" name="adj"/>
            </a:avLst>
          </a:prstGeom>
          <a:solidFill>
            <a:srgbClr val="ECECEC"/>
          </a:solidFill>
          <a:ln>
            <a:noFill/>
          </a:ln>
        </p:spPr>
      </p:pic>
      <p:cxnSp>
        <p:nvCxnSpPr>
          <p:cNvPr id="612" name="Google Shape;612;p37"/>
          <p:cNvCxnSpPr/>
          <p:nvPr/>
        </p:nvCxnSpPr>
        <p:spPr>
          <a:xfrm>
            <a:off x="3056154" y="1559055"/>
            <a:ext cx="1008112" cy="0"/>
          </a:xfrm>
          <a:prstGeom prst="straightConnector1">
            <a:avLst/>
          </a:prstGeom>
          <a:noFill/>
          <a:ln cap="flat" cmpd="sng" w="19050">
            <a:solidFill>
              <a:schemeClr val="accent2"/>
            </a:solidFill>
            <a:prstDash val="solid"/>
            <a:miter lim="800000"/>
            <a:headEnd len="sm" w="sm" type="none"/>
            <a:tailEnd len="sm" w="sm" type="none"/>
          </a:ln>
        </p:spPr>
      </p:cxnSp>
      <p:cxnSp>
        <p:nvCxnSpPr>
          <p:cNvPr id="613" name="Google Shape;613;p37"/>
          <p:cNvCxnSpPr/>
          <p:nvPr/>
        </p:nvCxnSpPr>
        <p:spPr>
          <a:xfrm>
            <a:off x="2056509" y="2008037"/>
            <a:ext cx="1728192" cy="0"/>
          </a:xfrm>
          <a:prstGeom prst="straightConnector1">
            <a:avLst/>
          </a:prstGeom>
          <a:noFill/>
          <a:ln cap="flat" cmpd="sng" w="19050">
            <a:solidFill>
              <a:schemeClr val="accent2"/>
            </a:solidFill>
            <a:prstDash val="solid"/>
            <a:miter lim="800000"/>
            <a:headEnd len="sm" w="sm" type="none"/>
            <a:tailEnd len="sm" w="sm" type="none"/>
          </a:ln>
        </p:spPr>
      </p:cxnSp>
      <p:cxnSp>
        <p:nvCxnSpPr>
          <p:cNvPr id="614" name="Google Shape;614;p37"/>
          <p:cNvCxnSpPr/>
          <p:nvPr/>
        </p:nvCxnSpPr>
        <p:spPr>
          <a:xfrm>
            <a:off x="3386521" y="2224061"/>
            <a:ext cx="720080" cy="0"/>
          </a:xfrm>
          <a:prstGeom prst="straightConnector1">
            <a:avLst/>
          </a:prstGeom>
          <a:noFill/>
          <a:ln cap="flat" cmpd="sng" w="19050">
            <a:solidFill>
              <a:schemeClr val="accent2"/>
            </a:solidFill>
            <a:prstDash val="solid"/>
            <a:miter lim="800000"/>
            <a:headEnd len="sm" w="sm" type="none"/>
            <a:tailEnd len="sm" w="sm" type="none"/>
          </a:ln>
        </p:spPr>
      </p:cxnSp>
      <p:cxnSp>
        <p:nvCxnSpPr>
          <p:cNvPr id="615" name="Google Shape;615;p37"/>
          <p:cNvCxnSpPr/>
          <p:nvPr/>
        </p:nvCxnSpPr>
        <p:spPr>
          <a:xfrm>
            <a:off x="8393213" y="2224061"/>
            <a:ext cx="576064" cy="0"/>
          </a:xfrm>
          <a:prstGeom prst="straightConnector1">
            <a:avLst/>
          </a:prstGeom>
          <a:noFill/>
          <a:ln cap="flat" cmpd="sng" w="19050">
            <a:solidFill>
              <a:schemeClr val="accent2"/>
            </a:solidFill>
            <a:prstDash val="solid"/>
            <a:miter lim="800000"/>
            <a:headEnd len="sm" w="sm" type="none"/>
            <a:tailEnd len="sm" w="sm" type="none"/>
          </a:ln>
        </p:spPr>
      </p:cxnSp>
      <p:cxnSp>
        <p:nvCxnSpPr>
          <p:cNvPr id="616" name="Google Shape;616;p37"/>
          <p:cNvCxnSpPr/>
          <p:nvPr/>
        </p:nvCxnSpPr>
        <p:spPr>
          <a:xfrm>
            <a:off x="3568677" y="2471514"/>
            <a:ext cx="1296144" cy="0"/>
          </a:xfrm>
          <a:prstGeom prst="straightConnector1">
            <a:avLst/>
          </a:prstGeom>
          <a:noFill/>
          <a:ln cap="flat" cmpd="sng" w="19050">
            <a:solidFill>
              <a:schemeClr val="accent2"/>
            </a:solidFill>
            <a:prstDash val="solid"/>
            <a:miter lim="800000"/>
            <a:headEnd len="sm" w="sm" type="none"/>
            <a:tailEnd len="sm" w="sm" type="none"/>
          </a:ln>
        </p:spPr>
      </p:cxnSp>
      <p:cxnSp>
        <p:nvCxnSpPr>
          <p:cNvPr id="617" name="Google Shape;617;p37"/>
          <p:cNvCxnSpPr/>
          <p:nvPr/>
        </p:nvCxnSpPr>
        <p:spPr>
          <a:xfrm>
            <a:off x="5944941" y="2463048"/>
            <a:ext cx="576064" cy="0"/>
          </a:xfrm>
          <a:prstGeom prst="straightConnector1">
            <a:avLst/>
          </a:prstGeom>
          <a:noFill/>
          <a:ln cap="flat" cmpd="sng" w="19050">
            <a:solidFill>
              <a:schemeClr val="accent2"/>
            </a:solidFill>
            <a:prstDash val="solid"/>
            <a:miter lim="800000"/>
            <a:headEnd len="sm" w="sm" type="none"/>
            <a:tailEnd len="sm" w="sm" type="none"/>
          </a:ln>
        </p:spPr>
      </p:cxnSp>
      <p:pic>
        <p:nvPicPr>
          <p:cNvPr id="618" name="Google Shape;618;p37"/>
          <p:cNvPicPr preferRelativeResize="0"/>
          <p:nvPr/>
        </p:nvPicPr>
        <p:blipFill rotWithShape="1">
          <a:blip r:embed="rId7">
            <a:alphaModFix/>
          </a:blip>
          <a:srcRect b="52739" l="9681" r="78114" t="39171"/>
          <a:stretch/>
        </p:blipFill>
        <p:spPr>
          <a:xfrm>
            <a:off x="375165" y="1647546"/>
            <a:ext cx="1331640" cy="50405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619" name="Google Shape;619;p37"/>
          <p:cNvSpPr txBox="1"/>
          <p:nvPr/>
        </p:nvSpPr>
        <p:spPr>
          <a:xfrm>
            <a:off x="418057" y="2180089"/>
            <a:ext cx="115212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s-ES" sz="1200">
                <a:solidFill>
                  <a:schemeClr val="dk1"/>
                </a:solidFill>
                <a:latin typeface="Calibri"/>
                <a:ea typeface="Calibri"/>
                <a:cs typeface="Calibri"/>
                <a:sym typeface="Calibri"/>
              </a:rPr>
              <a:t>OMS, 2020</a:t>
            </a:r>
            <a:endParaRPr/>
          </a:p>
        </p:txBody>
      </p:sp>
      <p:pic>
        <p:nvPicPr>
          <p:cNvPr id="620" name="Google Shape;620;p37"/>
          <p:cNvPicPr preferRelativeResize="0"/>
          <p:nvPr/>
        </p:nvPicPr>
        <p:blipFill rotWithShape="1">
          <a:blip r:embed="rId8">
            <a:alphaModFix/>
          </a:blip>
          <a:srcRect b="26546" l="28498" r="22247" t="41953"/>
          <a:stretch/>
        </p:blipFill>
        <p:spPr>
          <a:xfrm>
            <a:off x="2295472" y="3139119"/>
            <a:ext cx="2512020" cy="90319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621" name="Google Shape;621;p37"/>
          <p:cNvPicPr preferRelativeResize="0"/>
          <p:nvPr/>
        </p:nvPicPr>
        <p:blipFill rotWithShape="1">
          <a:blip r:embed="rId9">
            <a:alphaModFix/>
          </a:blip>
          <a:srcRect b="44093" l="30076" r="16332" t="35235"/>
          <a:stretch/>
        </p:blipFill>
        <p:spPr>
          <a:xfrm>
            <a:off x="418057" y="4827957"/>
            <a:ext cx="5071643" cy="109987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622" name="Google Shape;622;p37"/>
          <p:cNvPicPr preferRelativeResize="0"/>
          <p:nvPr/>
        </p:nvPicPr>
        <p:blipFill rotWithShape="1">
          <a:blip r:embed="rId10">
            <a:alphaModFix/>
          </a:blip>
          <a:srcRect b="40327" l="26838" r="27780" t="38016"/>
          <a:stretch/>
        </p:blipFill>
        <p:spPr>
          <a:xfrm>
            <a:off x="5480187" y="3121736"/>
            <a:ext cx="3929357" cy="105421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623" name="Google Shape;623;p37"/>
          <p:cNvSpPr/>
          <p:nvPr/>
        </p:nvSpPr>
        <p:spPr>
          <a:xfrm>
            <a:off x="6536267" y="4411182"/>
            <a:ext cx="2473829" cy="1514819"/>
          </a:xfrm>
          <a:prstGeom prst="flowChartAlternateProcess">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s-ES" sz="1800">
                <a:solidFill>
                  <a:schemeClr val="dk1"/>
                </a:solidFill>
                <a:latin typeface="Calibri"/>
                <a:ea typeface="Calibri"/>
                <a:cs typeface="Calibri"/>
                <a:sym typeface="Calibri"/>
              </a:rPr>
              <a:t>MULTIMODAL</a:t>
            </a:r>
            <a:endParaRPr/>
          </a:p>
          <a:p>
            <a:pPr indent="0" lvl="0" marL="0" marR="0" rtl="0" algn="ctr">
              <a:spcBef>
                <a:spcPts val="0"/>
              </a:spcBef>
              <a:spcAft>
                <a:spcPts val="0"/>
              </a:spcAft>
              <a:buNone/>
            </a:pPr>
            <a:r>
              <a:rPr lang="es-ES" sz="1800">
                <a:solidFill>
                  <a:schemeClr val="dk1"/>
                </a:solidFill>
                <a:latin typeface="Calibri"/>
                <a:ea typeface="Calibri"/>
                <a:cs typeface="Calibri"/>
                <a:sym typeface="Calibri"/>
              </a:rPr>
              <a:t>Baker et al., 2017</a:t>
            </a:r>
            <a:endParaRPr/>
          </a:p>
          <a:p>
            <a:pPr indent="0" lvl="0" marL="0" marR="0" rtl="0" algn="ctr">
              <a:spcBef>
                <a:spcPts val="0"/>
              </a:spcBef>
              <a:spcAft>
                <a:spcPts val="0"/>
              </a:spcAft>
              <a:buNone/>
            </a:pPr>
            <a:r>
              <a:rPr lang="es-ES" sz="1800">
                <a:solidFill>
                  <a:schemeClr val="dk1"/>
                </a:solidFill>
                <a:latin typeface="Calibri"/>
                <a:ea typeface="Calibri"/>
                <a:cs typeface="Calibri"/>
                <a:sym typeface="Calibri"/>
              </a:rPr>
              <a:t>Imaoka et al., 2019</a:t>
            </a:r>
            <a:endParaRPr/>
          </a:p>
          <a:p>
            <a:pPr indent="0" lvl="0" marL="0" marR="0" rtl="0" algn="ctr">
              <a:spcBef>
                <a:spcPts val="0"/>
              </a:spcBef>
              <a:spcAft>
                <a:spcPts val="0"/>
              </a:spcAft>
              <a:buNone/>
            </a:pPr>
            <a:r>
              <a:rPr lang="es-ES" sz="1800">
                <a:solidFill>
                  <a:schemeClr val="dk1"/>
                </a:solidFill>
                <a:latin typeface="Calibri"/>
                <a:ea typeface="Calibri"/>
                <a:cs typeface="Calibri"/>
                <a:sym typeface="Calibri"/>
              </a:rPr>
              <a:t>López et al., 2018</a:t>
            </a:r>
            <a:endParaRPr/>
          </a:p>
          <a:p>
            <a:pPr indent="0" lvl="0" marL="0" marR="0" rtl="0" algn="ctr">
              <a:spcBef>
                <a:spcPts val="0"/>
              </a:spcBef>
              <a:spcAft>
                <a:spcPts val="0"/>
              </a:spcAft>
              <a:buNone/>
            </a:pPr>
            <a:r>
              <a:rPr lang="es-ES" sz="1800">
                <a:solidFill>
                  <a:schemeClr val="dk1"/>
                </a:solidFill>
                <a:latin typeface="Calibri"/>
                <a:ea typeface="Calibri"/>
                <a:cs typeface="Calibri"/>
                <a:sym typeface="Calibri"/>
              </a:rPr>
              <a:t>Vaughan et al., 2014</a:t>
            </a:r>
            <a:endParaRPr/>
          </a:p>
        </p:txBody>
      </p:sp>
      <p:cxnSp>
        <p:nvCxnSpPr>
          <p:cNvPr id="624" name="Google Shape;624;p37"/>
          <p:cNvCxnSpPr/>
          <p:nvPr/>
        </p:nvCxnSpPr>
        <p:spPr>
          <a:xfrm>
            <a:off x="5503607" y="3349901"/>
            <a:ext cx="1457665" cy="0"/>
          </a:xfrm>
          <a:prstGeom prst="straightConnector1">
            <a:avLst/>
          </a:prstGeom>
          <a:noFill/>
          <a:ln cap="flat" cmpd="sng" w="19050">
            <a:solidFill>
              <a:schemeClr val="accent2"/>
            </a:solidFill>
            <a:prstDash val="solid"/>
            <a:miter lim="800000"/>
            <a:headEnd len="sm" w="sm" type="none"/>
            <a:tailEnd len="sm" w="sm" type="none"/>
          </a:ln>
        </p:spPr>
      </p:cxnSp>
      <p:pic>
        <p:nvPicPr>
          <p:cNvPr id="625" name="Google Shape;625;p37"/>
          <p:cNvPicPr preferRelativeResize="0"/>
          <p:nvPr/>
        </p:nvPicPr>
        <p:blipFill rotWithShape="1">
          <a:blip r:embed="rId11">
            <a:alphaModFix/>
          </a:blip>
          <a:srcRect b="55906" l="12920" r="64389" t="34250"/>
          <a:stretch/>
        </p:blipFill>
        <p:spPr>
          <a:xfrm>
            <a:off x="418057" y="4316366"/>
            <a:ext cx="1980728" cy="483104"/>
          </a:xfrm>
          <a:prstGeom prst="roundRect">
            <a:avLst>
              <a:gd fmla="val 8594" name="adj"/>
            </a:avLst>
          </a:prstGeom>
          <a:solidFill>
            <a:srgbClr val="ECECEC"/>
          </a:solid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38"/>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631" name="Google Shape;631;p38"/>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632" name="Google Shape;632;p38"/>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633" name="Google Shape;633;p38"/>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634" name="Google Shape;634;p38"/>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38"/>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EJERCICIO FÍSICO, CLAVE PARA EVITAR LA DEPENDENCIA FÍSICA Y PSÍQUICA EN PERSONAS MAYORES.</a:t>
            </a:r>
            <a:endParaRPr b="1" sz="2400">
              <a:solidFill>
                <a:schemeClr val="lt1"/>
              </a:solidFill>
              <a:latin typeface="Arial Black"/>
              <a:ea typeface="Arial Black"/>
              <a:cs typeface="Arial Black"/>
              <a:sym typeface="Arial Black"/>
            </a:endParaRPr>
          </a:p>
        </p:txBody>
      </p:sp>
      <p:pic>
        <p:nvPicPr>
          <p:cNvPr id="636" name="Google Shape;636;p38"/>
          <p:cNvPicPr preferRelativeResize="0"/>
          <p:nvPr/>
        </p:nvPicPr>
        <p:blipFill rotWithShape="1">
          <a:blip r:embed="rId7">
            <a:alphaModFix/>
          </a:blip>
          <a:srcRect b="0" l="0" r="0" t="0"/>
          <a:stretch/>
        </p:blipFill>
        <p:spPr>
          <a:xfrm>
            <a:off x="2951984" y="1875537"/>
            <a:ext cx="3592750" cy="397813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39"/>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642" name="Google Shape;642;p39"/>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643" name="Google Shape;643;p39"/>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644" name="Google Shape;644;p39"/>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645" name="Google Shape;645;p39"/>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46" name="Google Shape;646;p39"/>
          <p:cNvPicPr preferRelativeResize="0"/>
          <p:nvPr/>
        </p:nvPicPr>
        <p:blipFill rotWithShape="1">
          <a:blip r:embed="rId7">
            <a:alphaModFix/>
          </a:blip>
          <a:srcRect b="0" l="0" r="0" t="0"/>
          <a:stretch/>
        </p:blipFill>
        <p:spPr>
          <a:xfrm>
            <a:off x="1368817" y="650898"/>
            <a:ext cx="6979682" cy="447013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647" name="Google Shape;647;p39"/>
          <p:cNvSpPr/>
          <p:nvPr/>
        </p:nvSpPr>
        <p:spPr>
          <a:xfrm>
            <a:off x="1368817" y="5484824"/>
            <a:ext cx="7200754" cy="83099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s-ES" sz="2400">
                <a:solidFill>
                  <a:schemeClr val="lt1"/>
                </a:solidFill>
                <a:latin typeface="Calibri"/>
                <a:ea typeface="Calibri"/>
                <a:cs typeface="Calibri"/>
                <a:sym typeface="Calibri"/>
              </a:rPr>
              <a:t>Forman el "grupo" de edad que más cuidan su salud y que, además, son los más necesitados de socialización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4"/>
          <p:cNvPicPr preferRelativeResize="0"/>
          <p:nvPr/>
        </p:nvPicPr>
        <p:blipFill rotWithShape="1">
          <a:blip r:embed="rId3">
            <a:alphaModFix/>
          </a:blip>
          <a:srcRect b="19181" l="8230" r="37863" t="1429"/>
          <a:stretch/>
        </p:blipFill>
        <p:spPr>
          <a:xfrm>
            <a:off x="5152570" y="116114"/>
            <a:ext cx="6560459" cy="6451603"/>
          </a:xfrm>
          <a:prstGeom prst="ellipse">
            <a:avLst/>
          </a:prstGeom>
          <a:noFill/>
          <a:ln cap="rnd" cmpd="sng" w="92075">
            <a:solidFill>
              <a:srgbClr val="006CA9"/>
            </a:solidFill>
            <a:prstDash val="solid"/>
            <a:round/>
            <a:headEnd len="sm" w="sm" type="none"/>
            <a:tailEnd len="sm" w="sm" type="none"/>
          </a:ln>
        </p:spPr>
      </p:pic>
      <p:pic>
        <p:nvPicPr>
          <p:cNvPr id="133" name="Google Shape;133;p4"/>
          <p:cNvPicPr preferRelativeResize="0"/>
          <p:nvPr/>
        </p:nvPicPr>
        <p:blipFill rotWithShape="1">
          <a:blip r:embed="rId4">
            <a:alphaModFix/>
          </a:blip>
          <a:srcRect b="0" l="0" r="0" t="0"/>
          <a:stretch/>
        </p:blipFill>
        <p:spPr>
          <a:xfrm>
            <a:off x="8162297" y="0"/>
            <a:ext cx="4070588" cy="6959600"/>
          </a:xfrm>
          <a:prstGeom prst="rect">
            <a:avLst/>
          </a:prstGeom>
          <a:noFill/>
          <a:ln>
            <a:noFill/>
          </a:ln>
        </p:spPr>
      </p:pic>
      <p:pic>
        <p:nvPicPr>
          <p:cNvPr id="134" name="Google Shape;134;p4"/>
          <p:cNvPicPr preferRelativeResize="0"/>
          <p:nvPr/>
        </p:nvPicPr>
        <p:blipFill rotWithShape="1">
          <a:blip r:embed="rId5">
            <a:alphaModFix/>
          </a:blip>
          <a:srcRect b="0" l="0" r="0" t="0"/>
          <a:stretch/>
        </p:blipFill>
        <p:spPr>
          <a:xfrm>
            <a:off x="0" y="0"/>
            <a:ext cx="12232885" cy="6857999"/>
          </a:xfrm>
          <a:prstGeom prst="rect">
            <a:avLst/>
          </a:prstGeom>
          <a:noFill/>
          <a:ln>
            <a:noFill/>
          </a:ln>
        </p:spPr>
      </p:pic>
      <p:sp>
        <p:nvSpPr>
          <p:cNvPr id="135" name="Google Shape;135;p4"/>
          <p:cNvSpPr txBox="1"/>
          <p:nvPr/>
        </p:nvSpPr>
        <p:spPr>
          <a:xfrm>
            <a:off x="6915323" y="1395847"/>
            <a:ext cx="4181194" cy="4066306"/>
          </a:xfrm>
          <a:prstGeom prst="rect">
            <a:avLst/>
          </a:prstGeom>
          <a:noFill/>
          <a:ln>
            <a:noFill/>
          </a:ln>
          <a:effectLst>
            <a:outerShdw blurRad="279400" rotWithShape="0" algn="bl" dir="18900000" dist="38100">
              <a:srgbClr val="000000">
                <a:alpha val="40784"/>
              </a:srgbClr>
            </a:outerShdw>
          </a:effectLst>
        </p:spPr>
        <p:txBody>
          <a:bodyPr anchorCtr="0" anchor="t" bIns="45700" lIns="91425" spcFirstLastPara="1" rIns="91425" wrap="square" tIns="45700">
            <a:spAutoFit/>
          </a:bodyPr>
          <a:lstStyle/>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U</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NI</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DAD</a:t>
            </a:r>
            <a:r>
              <a:rPr b="0" i="0" lang="es-ES" sz="4400" u="none" cap="none" strike="noStrike">
                <a:solidFill>
                  <a:schemeClr val="lt1"/>
                </a:solidFill>
                <a:latin typeface="Arial Black"/>
                <a:ea typeface="Arial Black"/>
                <a:cs typeface="Arial Black"/>
                <a:sym typeface="Arial Black"/>
              </a:rPr>
              <a:t> </a:t>
            </a:r>
            <a:endParaRPr/>
          </a:p>
          <a:p>
            <a:pPr indent="0" lvl="0" marL="0" marR="0" rtl="0" algn="ctr">
              <a:lnSpc>
                <a:spcPct val="75757"/>
              </a:lnSpc>
              <a:spcBef>
                <a:spcPts val="0"/>
              </a:spcBef>
              <a:spcAft>
                <a:spcPts val="0"/>
              </a:spcAft>
              <a:buNone/>
            </a:pPr>
            <a:r>
              <a:rPr b="0" i="0" lang="es-ES" sz="6600" u="none" cap="none" strike="noStrike">
                <a:solidFill>
                  <a:schemeClr val="lt1"/>
                </a:solidFill>
                <a:latin typeface="Arial Black"/>
                <a:ea typeface="Arial Black"/>
                <a:cs typeface="Arial Black"/>
                <a:sym typeface="Arial Black"/>
              </a:rPr>
              <a:t>N°3</a:t>
            </a:r>
            <a:endParaRPr b="0" i="0" sz="6600" u="none" cap="none" strike="noStrike">
              <a:solidFill>
                <a:schemeClr val="lt1"/>
              </a:solidFill>
              <a:latin typeface="Arial Black"/>
              <a:ea typeface="Arial Black"/>
              <a:cs typeface="Arial Black"/>
              <a:sym typeface="Arial Black"/>
            </a:endParaRPr>
          </a:p>
        </p:txBody>
      </p:sp>
      <p:pic>
        <p:nvPicPr>
          <p:cNvPr descr="Flecha lineal: curva en sentido de las agujas del reloj" id="136" name="Google Shape;136;p4"/>
          <p:cNvPicPr preferRelativeResize="0"/>
          <p:nvPr/>
        </p:nvPicPr>
        <p:blipFill rotWithShape="1">
          <a:blip r:embed="rId6">
            <a:alphaModFix/>
          </a:blip>
          <a:srcRect b="0" l="0" r="0" t="0"/>
          <a:stretch/>
        </p:blipFill>
        <p:spPr>
          <a:xfrm flipH="1" rot="-1300601">
            <a:off x="9918391" y="6809442"/>
            <a:ext cx="1486632" cy="1952359"/>
          </a:xfrm>
          <a:prstGeom prst="rect">
            <a:avLst/>
          </a:prstGeom>
          <a:noFill/>
          <a:ln>
            <a:noFill/>
          </a:ln>
        </p:spPr>
      </p:pic>
      <p:pic>
        <p:nvPicPr>
          <p:cNvPr id="137" name="Google Shape;137;p4"/>
          <p:cNvPicPr preferRelativeResize="0"/>
          <p:nvPr/>
        </p:nvPicPr>
        <p:blipFill rotWithShape="1">
          <a:blip r:embed="rId7">
            <a:alphaModFix/>
          </a:blip>
          <a:srcRect b="0" l="0" r="0" t="0"/>
          <a:stretch/>
        </p:blipFill>
        <p:spPr>
          <a:xfrm rot="5400000">
            <a:off x="54428" y="150087"/>
            <a:ext cx="6451601" cy="6560458"/>
          </a:xfrm>
          <a:prstGeom prst="roundRect">
            <a:avLst>
              <a:gd fmla="val 8594" name="adj"/>
            </a:avLst>
          </a:prstGeom>
          <a:solidFill>
            <a:srgbClr val="ECECEC"/>
          </a:solidFill>
          <a:ln>
            <a:noFill/>
          </a:ln>
        </p:spPr>
      </p:pic>
      <p:pic>
        <p:nvPicPr>
          <p:cNvPr id="138" name="Google Shape;138;p4"/>
          <p:cNvPicPr preferRelativeResize="0"/>
          <p:nvPr/>
        </p:nvPicPr>
        <p:blipFill rotWithShape="1">
          <a:blip r:embed="rId8">
            <a:alphaModFix/>
          </a:blip>
          <a:srcRect b="0" l="0" r="0" t="0"/>
          <a:stretch/>
        </p:blipFill>
        <p:spPr>
          <a:xfrm>
            <a:off x="620469" y="428585"/>
            <a:ext cx="1258178" cy="277132"/>
          </a:xfrm>
          <a:prstGeom prst="rect">
            <a:avLst/>
          </a:prstGeom>
          <a:noFill/>
          <a:ln>
            <a:noFill/>
          </a:ln>
        </p:spPr>
      </p:pic>
      <p:sp>
        <p:nvSpPr>
          <p:cNvPr id="139" name="Google Shape;139;p4"/>
          <p:cNvSpPr txBox="1"/>
          <p:nvPr/>
        </p:nvSpPr>
        <p:spPr>
          <a:xfrm>
            <a:off x="1249558" y="1069487"/>
            <a:ext cx="401215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ENTRENAMIENTO CON PERSONAS MAYORES II</a:t>
            </a:r>
            <a:endParaRPr/>
          </a:p>
        </p:txBody>
      </p:sp>
      <p:sp>
        <p:nvSpPr>
          <p:cNvPr id="140" name="Google Shape;140;p4"/>
          <p:cNvSpPr/>
          <p:nvPr/>
        </p:nvSpPr>
        <p:spPr>
          <a:xfrm>
            <a:off x="7223758" y="961633"/>
            <a:ext cx="3542291" cy="4361395"/>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1" name="Google Shape;141;p4"/>
          <p:cNvSpPr txBox="1"/>
          <p:nvPr/>
        </p:nvSpPr>
        <p:spPr>
          <a:xfrm>
            <a:off x="675286" y="2141143"/>
            <a:ext cx="5680646" cy="332101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Desarrollo de los componentes de la condición física.</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Importancia del trabajo de fuerza y relación con la sarcopenia.</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Desarrollo de aspectos cognitivos.</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Desarrollo de aspectos emocionales.</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Ejercicios contraindicados o desaconsejados.</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Patologías más frecuentes y forma de abordarlas.</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Prevención de la fragilidad y riesgo de caídas..</a:t>
            </a:r>
            <a:endParaRPr/>
          </a:p>
        </p:txBody>
      </p:sp>
      <p:cxnSp>
        <p:nvCxnSpPr>
          <p:cNvPr id="142" name="Google Shape;142;p4"/>
          <p:cNvCxnSpPr/>
          <p:nvPr/>
        </p:nvCxnSpPr>
        <p:spPr>
          <a:xfrm>
            <a:off x="1482930" y="1798688"/>
            <a:ext cx="3594595" cy="0"/>
          </a:xfrm>
          <a:prstGeom prst="straightConnector1">
            <a:avLst/>
          </a:prstGeom>
          <a:noFill/>
          <a:ln cap="flat" cmpd="sng" w="34925">
            <a:solidFill>
              <a:schemeClr val="lt1"/>
            </a:solidFill>
            <a:prstDash val="dash"/>
            <a:miter lim="800000"/>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40"/>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653" name="Google Shape;653;p40"/>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654" name="Google Shape;654;p40"/>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655" name="Google Shape;655;p40"/>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656" name="Google Shape;656;p40"/>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7" name="Google Shape;657;p40"/>
          <p:cNvSpPr txBox="1"/>
          <p:nvPr/>
        </p:nvSpPr>
        <p:spPr>
          <a:xfrm>
            <a:off x="379757" y="1996619"/>
            <a:ext cx="8994085" cy="313932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1800"/>
              <a:buFont typeface="Calibri"/>
              <a:buAutoNum type="arabicPeriod"/>
            </a:pPr>
            <a:r>
              <a:rPr b="1" lang="es-ES" sz="1800">
                <a:solidFill>
                  <a:schemeClr val="lt1"/>
                </a:solidFill>
                <a:latin typeface="Calibri"/>
                <a:ea typeface="Calibri"/>
                <a:cs typeface="Calibri"/>
                <a:sym typeface="Calibri"/>
              </a:rPr>
              <a:t>Tener una buena salud: prevención y promoción de la salud.</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2. Tener un buen funcionamiento físico a través de la práctica de ejercicio físico.</a:t>
            </a:r>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 </a:t>
            </a:r>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3. Tener un buen funcionamiento mental: mantenimiento de la capacidad mental y de aprendizaje. </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4. Vinculación y participación social: promover y mantener la actividad y la participación social.</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b="1" lang="es-ES" sz="1800">
                <a:solidFill>
                  <a:schemeClr val="lt1"/>
                </a:solidFill>
                <a:latin typeface="Calibri"/>
                <a:ea typeface="Calibri"/>
                <a:cs typeface="Calibri"/>
                <a:sym typeface="Calibri"/>
              </a:rPr>
              <a:t>5. Ser independiente y autónomo: prevención específica de la discapacidad y la dependencia.</a:t>
            </a:r>
            <a:endParaRPr/>
          </a:p>
        </p:txBody>
      </p:sp>
      <p:sp>
        <p:nvSpPr>
          <p:cNvPr id="658" name="Google Shape;658;p40"/>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ENVEJECIMIENTO ACTIVO (PAUTAS PARA UNA VEJEZ EXITOSA SEGÚN LA OMS)</a:t>
            </a:r>
            <a:endParaRPr b="1" sz="2400">
              <a:solidFill>
                <a:schemeClr val="lt1"/>
              </a:solidFill>
              <a:latin typeface="Arial Black"/>
              <a:ea typeface="Arial Black"/>
              <a:cs typeface="Arial Black"/>
              <a:sym typeface="Arial Black"/>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41"/>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664" name="Google Shape;664;p41"/>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665" name="Google Shape;665;p41"/>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666" name="Google Shape;666;p41"/>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667" name="Google Shape;667;p41"/>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41"/>
          <p:cNvSpPr txBox="1"/>
          <p:nvPr/>
        </p:nvSpPr>
        <p:spPr>
          <a:xfrm>
            <a:off x="638133" y="1103420"/>
            <a:ext cx="8994085" cy="297312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ES" sz="2400">
                <a:solidFill>
                  <a:schemeClr val="lt1"/>
                </a:solidFill>
                <a:latin typeface="Calibri"/>
                <a:ea typeface="Calibri"/>
                <a:cs typeface="Calibri"/>
                <a:sym typeface="Calibri"/>
              </a:rPr>
              <a:t>• EUFORIZANTE Y ANTEDEPRESIVO (secreción de endorfinas)</a:t>
            </a:r>
            <a:endParaRPr/>
          </a:p>
          <a:p>
            <a:pPr indent="0" lvl="0" marL="0" marR="0" rtl="0" algn="l">
              <a:lnSpc>
                <a:spcPct val="90000"/>
              </a:lnSpc>
              <a:spcBef>
                <a:spcPts val="0"/>
              </a:spcBef>
              <a:spcAft>
                <a:spcPts val="0"/>
              </a:spcAft>
              <a:buClr>
                <a:srgbClr val="FF99FF"/>
              </a:buClr>
              <a:buSzPts val="2400"/>
              <a:buFont typeface="Arial"/>
              <a:buNone/>
            </a:pPr>
            <a:r>
              <a:t/>
            </a:r>
            <a:endParaRPr b="1" sz="2400">
              <a:solidFill>
                <a:schemeClr val="lt1"/>
              </a:solidFill>
              <a:latin typeface="Calibri"/>
              <a:ea typeface="Calibri"/>
              <a:cs typeface="Calibri"/>
              <a:sym typeface="Calibri"/>
            </a:endParaRPr>
          </a:p>
          <a:p>
            <a:pPr indent="0" lvl="1" marL="457200" marR="0" rtl="0" algn="l">
              <a:lnSpc>
                <a:spcPct val="90000"/>
              </a:lnSpc>
              <a:spcBef>
                <a:spcPts val="0"/>
              </a:spcBef>
              <a:spcAft>
                <a:spcPts val="0"/>
              </a:spcAft>
              <a:buNone/>
            </a:pPr>
            <a:r>
              <a:rPr b="1" i="0" lang="es-ES" sz="2000" u="none" cap="none" strike="noStrike">
                <a:solidFill>
                  <a:schemeClr val="lt1"/>
                </a:solidFill>
                <a:latin typeface="Calibri"/>
                <a:ea typeface="Calibri"/>
                <a:cs typeface="Calibri"/>
                <a:sym typeface="Calibri"/>
              </a:rPr>
              <a:t>• Autoestima, entusiasmo, confianza, estado de ánimo, bienestar percibido, ...</a:t>
            </a:r>
            <a:endParaRPr/>
          </a:p>
          <a:p>
            <a:pPr indent="0" lvl="1" marL="457200" marR="0" rtl="0" algn="l">
              <a:lnSpc>
                <a:spcPct val="90000"/>
              </a:lnSpc>
              <a:spcBef>
                <a:spcPts val="0"/>
              </a:spcBef>
              <a:spcAft>
                <a:spcPts val="0"/>
              </a:spcAft>
              <a:buNone/>
            </a:pPr>
            <a:r>
              <a:rPr b="1" i="0" lang="es-ES" sz="2000" u="none" cap="none" strike="noStrike">
                <a:solidFill>
                  <a:schemeClr val="lt1"/>
                </a:solidFill>
                <a:latin typeface="Calibri"/>
                <a:ea typeface="Calibri"/>
                <a:cs typeface="Calibri"/>
                <a:sym typeface="Calibri"/>
              </a:rPr>
              <a:t>• Ansiedad, depresión, estrés, insomnio, ...</a:t>
            </a:r>
            <a:endParaRPr/>
          </a:p>
          <a:p>
            <a:pPr indent="0" lvl="0" marL="0" marR="0" rtl="0" algn="l">
              <a:lnSpc>
                <a:spcPct val="90000"/>
              </a:lnSpc>
              <a:spcBef>
                <a:spcPts val="0"/>
              </a:spcBef>
              <a:spcAft>
                <a:spcPts val="0"/>
              </a:spcAft>
              <a:buClr>
                <a:srgbClr val="FF99FF"/>
              </a:buClr>
              <a:buSzPts val="2400"/>
              <a:buFont typeface="Arial"/>
              <a:buNone/>
            </a:pPr>
            <a:r>
              <a:t/>
            </a:r>
            <a:endParaRPr b="1" sz="24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rPr b="1" lang="es-ES" sz="2400">
                <a:solidFill>
                  <a:schemeClr val="lt1"/>
                </a:solidFill>
                <a:latin typeface="Calibri"/>
                <a:ea typeface="Calibri"/>
                <a:cs typeface="Calibri"/>
                <a:sym typeface="Calibri"/>
              </a:rPr>
              <a:t>• Lucha contra el estrés (cortisol y adrenalina provocan vasoconstricción: ↑HA)</a:t>
            </a:r>
            <a:endParaRPr/>
          </a:p>
          <a:p>
            <a:pPr indent="0" lvl="0" marL="0" marR="0" rtl="0" algn="l">
              <a:lnSpc>
                <a:spcPct val="90000"/>
              </a:lnSpc>
              <a:spcBef>
                <a:spcPts val="0"/>
              </a:spcBef>
              <a:spcAft>
                <a:spcPts val="0"/>
              </a:spcAft>
              <a:buClr>
                <a:srgbClr val="FF99FF"/>
              </a:buClr>
              <a:buSzPts val="2400"/>
              <a:buFont typeface="Arial"/>
              <a:buNone/>
            </a:pPr>
            <a:r>
              <a:t/>
            </a:r>
            <a:endParaRPr b="1" sz="24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rPr b="1" lang="es-ES" sz="2400">
                <a:solidFill>
                  <a:schemeClr val="lt1"/>
                </a:solidFill>
                <a:latin typeface="Calibri"/>
                <a:ea typeface="Calibri"/>
                <a:cs typeface="Calibri"/>
                <a:sym typeface="Calibri"/>
              </a:rPr>
              <a:t>• El músculo es la cuna de la mente (Sherrington)</a:t>
            </a:r>
            <a:endParaRPr/>
          </a:p>
        </p:txBody>
      </p:sp>
      <p:sp>
        <p:nvSpPr>
          <p:cNvPr id="669" name="Google Shape;669;p41"/>
          <p:cNvSpPr txBox="1"/>
          <p:nvPr/>
        </p:nvSpPr>
        <p:spPr>
          <a:xfrm>
            <a:off x="638133" y="4570455"/>
            <a:ext cx="66226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2400">
                <a:solidFill>
                  <a:schemeClr val="lt1"/>
                </a:solidFill>
                <a:latin typeface="Calibri"/>
                <a:ea typeface="Calibri"/>
                <a:cs typeface="Calibri"/>
                <a:sym typeface="Calibri"/>
              </a:rPr>
              <a:t>•¿Es la carrera una nueva psicoterapia?  (Dr. Beno)</a:t>
            </a:r>
            <a:endParaRPr/>
          </a:p>
        </p:txBody>
      </p:sp>
      <p:sp>
        <p:nvSpPr>
          <p:cNvPr id="670" name="Google Shape;670;p41"/>
          <p:cNvSpPr/>
          <p:nvPr/>
        </p:nvSpPr>
        <p:spPr>
          <a:xfrm>
            <a:off x="731044" y="1723372"/>
            <a:ext cx="327929" cy="288099"/>
          </a:xfrm>
          <a:prstGeom prst="upArrow">
            <a:avLst>
              <a:gd fmla="val 50000" name="adj1"/>
              <a:gd fmla="val 50000"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41"/>
          <p:cNvSpPr/>
          <p:nvPr/>
        </p:nvSpPr>
        <p:spPr>
          <a:xfrm rot="10800000">
            <a:off x="732742" y="2135328"/>
            <a:ext cx="327929" cy="288099"/>
          </a:xfrm>
          <a:prstGeom prst="upArrow">
            <a:avLst>
              <a:gd fmla="val 50000" name="adj1"/>
              <a:gd fmla="val 50000" name="adj2"/>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JUVENAL" id="672" name="Google Shape;672;p41"/>
          <p:cNvPicPr preferRelativeResize="0"/>
          <p:nvPr/>
        </p:nvPicPr>
        <p:blipFill rotWithShape="1">
          <a:blip r:embed="rId7">
            <a:alphaModFix/>
          </a:blip>
          <a:srcRect b="0" l="0" r="0" t="0"/>
          <a:stretch/>
        </p:blipFill>
        <p:spPr>
          <a:xfrm>
            <a:off x="7942907" y="2551723"/>
            <a:ext cx="1284539" cy="140616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5000"/>
                                        <p:tgtEl>
                                          <p:spTgt spid="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42"/>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678" name="Google Shape;678;p42"/>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679" name="Google Shape;679;p42"/>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680" name="Google Shape;680;p42"/>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681" name="Google Shape;681;p42"/>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 name="Google Shape;682;p42"/>
          <p:cNvSpPr txBox="1"/>
          <p:nvPr/>
        </p:nvSpPr>
        <p:spPr>
          <a:xfrm>
            <a:off x="668316" y="1091689"/>
            <a:ext cx="8416967" cy="1588127"/>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1" lang="es-ES" sz="1800">
                <a:solidFill>
                  <a:schemeClr val="lt1"/>
                </a:solidFill>
                <a:latin typeface="Calibri"/>
                <a:ea typeface="Calibri"/>
                <a:cs typeface="Calibri"/>
                <a:sym typeface="Calibri"/>
              </a:rPr>
              <a:t> Secreta dopamina (neurotransmisor que modula el estado de ánimo) y serotonina (“hormona del humor y del placer”); relajantes SNC y claves para prevenir la depresión</a:t>
            </a:r>
            <a:endParaRPr/>
          </a:p>
          <a:p>
            <a:pPr indent="0" lvl="0" marL="0" marR="0" rtl="0" algn="l">
              <a:lnSpc>
                <a:spcPct val="90000"/>
              </a:lnSpc>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rPr b="1" lang="es-ES" sz="1800">
                <a:solidFill>
                  <a:schemeClr val="lt1"/>
                </a:solidFill>
                <a:latin typeface="Calibri"/>
                <a:ea typeface="Calibri"/>
                <a:cs typeface="Calibri"/>
                <a:sym typeface="Calibri"/>
              </a:rPr>
              <a:t>Alto grado de satisfacción con la vida (favorece la expresión de las comunicaciones, compartir y crear)</a:t>
            </a:r>
            <a:endParaRPr/>
          </a:p>
        </p:txBody>
      </p:sp>
      <p:sp>
        <p:nvSpPr>
          <p:cNvPr id="683" name="Google Shape;683;p42"/>
          <p:cNvSpPr/>
          <p:nvPr/>
        </p:nvSpPr>
        <p:spPr>
          <a:xfrm>
            <a:off x="-325044" y="5807667"/>
            <a:ext cx="103674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ES" sz="2400">
                <a:solidFill>
                  <a:schemeClr val="lt1"/>
                </a:solidFill>
                <a:latin typeface="Calibri"/>
                <a:ea typeface="Calibri"/>
                <a:cs typeface="Calibri"/>
                <a:sym typeface="Calibri"/>
              </a:rPr>
              <a:t>El SN parasimpático se hace más fuerte y sano</a:t>
            </a:r>
            <a:endParaRPr b="1" sz="2400">
              <a:solidFill>
                <a:schemeClr val="lt1"/>
              </a:solidFill>
              <a:latin typeface="Calibri"/>
              <a:ea typeface="Calibri"/>
              <a:cs typeface="Calibri"/>
              <a:sym typeface="Calibri"/>
            </a:endParaRPr>
          </a:p>
        </p:txBody>
      </p:sp>
      <p:pic>
        <p:nvPicPr>
          <p:cNvPr descr="Actividades para personas mayores: tipos, cómo realizarlas, y ejemplos" id="684" name="Google Shape;684;p42"/>
          <p:cNvPicPr preferRelativeResize="0"/>
          <p:nvPr/>
        </p:nvPicPr>
        <p:blipFill rotWithShape="1">
          <a:blip r:embed="rId7">
            <a:alphaModFix/>
          </a:blip>
          <a:srcRect b="0" l="0" r="0" t="0"/>
          <a:stretch/>
        </p:blipFill>
        <p:spPr>
          <a:xfrm>
            <a:off x="2034783" y="2705977"/>
            <a:ext cx="5508172" cy="289179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43"/>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690" name="Google Shape;690;p43"/>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691" name="Google Shape;691;p43"/>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692" name="Google Shape;692;p43"/>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693" name="Google Shape;693;p43"/>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43"/>
          <p:cNvSpPr txBox="1"/>
          <p:nvPr/>
        </p:nvSpPr>
        <p:spPr>
          <a:xfrm>
            <a:off x="668316" y="1091689"/>
            <a:ext cx="841696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Cuando se estimula el cerebro emocional de forma natural se activa el sistema inmunitario, favoreciendo la proliferación de células asesinas “</a:t>
            </a:r>
            <a:r>
              <a:rPr b="1" i="1" lang="es-ES" sz="1800">
                <a:solidFill>
                  <a:schemeClr val="lt1"/>
                </a:solidFill>
                <a:latin typeface="Calibri"/>
                <a:ea typeface="Calibri"/>
                <a:cs typeface="Calibri"/>
                <a:sym typeface="Calibri"/>
              </a:rPr>
              <a:t>Natural Killer</a:t>
            </a:r>
            <a:r>
              <a:rPr b="1" lang="es-ES" sz="1800">
                <a:solidFill>
                  <a:schemeClr val="lt1"/>
                </a:solidFill>
                <a:latin typeface="Calibri"/>
                <a:ea typeface="Calibri"/>
                <a:cs typeface="Calibri"/>
                <a:sym typeface="Calibri"/>
              </a:rPr>
              <a:t>” (primera línea defensiva del organismo). </a:t>
            </a:r>
            <a:endParaRPr/>
          </a:p>
        </p:txBody>
      </p:sp>
      <p:pic>
        <p:nvPicPr>
          <p:cNvPr descr="Programa Municipal de Atención a la Persona Adulta Mayor | Portal  Municipalidad de Heredia" id="695" name="Google Shape;695;p43"/>
          <p:cNvPicPr preferRelativeResize="0"/>
          <p:nvPr/>
        </p:nvPicPr>
        <p:blipFill rotWithShape="1">
          <a:blip r:embed="rId7">
            <a:alphaModFix/>
          </a:blip>
          <a:srcRect b="0" l="0" r="0" t="0"/>
          <a:stretch/>
        </p:blipFill>
        <p:spPr>
          <a:xfrm>
            <a:off x="2001641" y="2218217"/>
            <a:ext cx="5631059" cy="3751693"/>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44"/>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701" name="Google Shape;701;p44"/>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702" name="Google Shape;702;p44"/>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703" name="Google Shape;703;p44"/>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704" name="Google Shape;704;p44"/>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44"/>
          <p:cNvSpPr txBox="1"/>
          <p:nvPr/>
        </p:nvSpPr>
        <p:spPr>
          <a:xfrm>
            <a:off x="361615" y="1577519"/>
            <a:ext cx="8994085"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lt1"/>
                </a:solidFill>
                <a:latin typeface="Calibri"/>
                <a:ea typeface="Calibri"/>
                <a:cs typeface="Calibri"/>
                <a:sym typeface="Calibri"/>
              </a:rPr>
              <a:t>Los que tienen mejor CF tienen:</a:t>
            </a:r>
            <a:endParaRPr/>
          </a:p>
          <a:p>
            <a:pPr indent="0" lvl="0" marL="0" marR="0" rtl="0" algn="just">
              <a:spcBef>
                <a:spcPts val="0"/>
              </a:spcBef>
              <a:spcAft>
                <a:spcPts val="0"/>
              </a:spcAft>
              <a:buNone/>
            </a:pPr>
            <a:r>
              <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un mayor tamaño del </a:t>
            </a:r>
            <a:r>
              <a:rPr b="1" lang="es-ES" sz="1800">
                <a:solidFill>
                  <a:schemeClr val="lt1"/>
                </a:solidFill>
                <a:latin typeface="Calibri"/>
                <a:ea typeface="Calibri"/>
                <a:cs typeface="Calibri"/>
                <a:sym typeface="Calibri"/>
              </a:rPr>
              <a:t>hipocampo</a:t>
            </a:r>
            <a:r>
              <a:rPr lang="es-ES" sz="1800">
                <a:solidFill>
                  <a:schemeClr val="lt1"/>
                </a:solidFill>
                <a:latin typeface="Calibri"/>
                <a:ea typeface="Calibri"/>
                <a:cs typeface="Calibri"/>
                <a:sym typeface="Calibri"/>
              </a:rPr>
              <a:t> -centro del aprendizaje y memoria-, </a:t>
            </a:r>
            <a:endParaRPr/>
          </a:p>
          <a:p>
            <a:pPr indent="-342900" lvl="0" marL="342900" marR="0" rtl="0" algn="just">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aumento de la </a:t>
            </a:r>
            <a:r>
              <a:rPr b="1" lang="es-ES" sz="1800">
                <a:solidFill>
                  <a:schemeClr val="lt1"/>
                </a:solidFill>
                <a:latin typeface="Calibri"/>
                <a:ea typeface="Calibri"/>
                <a:cs typeface="Calibri"/>
                <a:sym typeface="Calibri"/>
              </a:rPr>
              <a:t>capilarización</a:t>
            </a:r>
            <a:r>
              <a:rPr lang="es-ES" sz="1800">
                <a:solidFill>
                  <a:schemeClr val="lt1"/>
                </a:solidFill>
                <a:latin typeface="Calibri"/>
                <a:ea typeface="Calibri"/>
                <a:cs typeface="Calibri"/>
                <a:sym typeface="Calibri"/>
              </a:rPr>
              <a:t> y flujo sanguíneo a nivel cerebral,</a:t>
            </a:r>
            <a:endParaRPr/>
          </a:p>
          <a:p>
            <a:pPr indent="-342900" lvl="0" marL="342900" marR="0" rtl="0" algn="just">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aumento de </a:t>
            </a:r>
            <a:r>
              <a:rPr b="1" lang="es-ES" sz="1800">
                <a:solidFill>
                  <a:schemeClr val="lt1"/>
                </a:solidFill>
                <a:latin typeface="Calibri"/>
                <a:ea typeface="Calibri"/>
                <a:cs typeface="Calibri"/>
                <a:sym typeface="Calibri"/>
              </a:rPr>
              <a:t>neurotransmisores</a:t>
            </a:r>
            <a:r>
              <a:rPr lang="es-ES" sz="1800">
                <a:solidFill>
                  <a:schemeClr val="lt1"/>
                </a:solidFill>
                <a:latin typeface="Calibri"/>
                <a:ea typeface="Calibri"/>
                <a:cs typeface="Calibri"/>
                <a:sym typeface="Calibri"/>
              </a:rPr>
              <a:t> -transmiten información entre las neuronas-, </a:t>
            </a:r>
            <a:endParaRPr/>
          </a:p>
          <a:p>
            <a:pPr indent="-342900" lvl="0" marL="342900" marR="0" rtl="0" algn="just">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incremento de los </a:t>
            </a:r>
            <a:r>
              <a:rPr b="1" lang="es-ES" sz="1800">
                <a:solidFill>
                  <a:schemeClr val="lt1"/>
                </a:solidFill>
                <a:latin typeface="Calibri"/>
                <a:ea typeface="Calibri"/>
                <a:cs typeface="Calibri"/>
                <a:sym typeface="Calibri"/>
              </a:rPr>
              <a:t>factores neurotróficos </a:t>
            </a:r>
            <a:r>
              <a:rPr lang="es-ES" sz="1800">
                <a:solidFill>
                  <a:schemeClr val="lt1"/>
                </a:solidFill>
                <a:latin typeface="Calibri"/>
                <a:ea typeface="Calibri"/>
                <a:cs typeface="Calibri"/>
                <a:sym typeface="Calibri"/>
              </a:rPr>
              <a:t>-proteínas que favorecen la supervivencia de las neuronas, contribuyen al crecimiento de nuevas neuronas y sinapsis entre ellas, …-</a:t>
            </a:r>
            <a:endParaRPr/>
          </a:p>
          <a:p>
            <a:pPr indent="-342900" lvl="0" marL="342900" marR="0" rtl="0" algn="just">
              <a:spcBef>
                <a:spcPts val="0"/>
              </a:spcBef>
              <a:spcAft>
                <a:spcPts val="0"/>
              </a:spcAft>
              <a:buClr>
                <a:schemeClr val="lt1"/>
              </a:buClr>
              <a:buSzPts val="1800"/>
              <a:buFont typeface="Arial"/>
              <a:buChar char="•"/>
            </a:pPr>
            <a:r>
              <a:rPr lang="es-ES" sz="1800">
                <a:solidFill>
                  <a:schemeClr val="lt1"/>
                </a:solidFill>
                <a:latin typeface="Calibri"/>
                <a:ea typeface="Calibri"/>
                <a:cs typeface="Calibri"/>
                <a:sym typeface="Calibri"/>
              </a:rPr>
              <a:t>Mayor activación del </a:t>
            </a:r>
            <a:r>
              <a:rPr b="1" lang="es-ES" sz="1800">
                <a:solidFill>
                  <a:schemeClr val="lt1"/>
                </a:solidFill>
                <a:latin typeface="Calibri"/>
                <a:ea typeface="Calibri"/>
                <a:cs typeface="Calibri"/>
                <a:sym typeface="Calibri"/>
              </a:rPr>
              <a:t>SN parasimpático</a:t>
            </a:r>
            <a:endParaRPr/>
          </a:p>
        </p:txBody>
      </p:sp>
      <p:sp>
        <p:nvSpPr>
          <p:cNvPr id="706" name="Google Shape;706;p44"/>
          <p:cNvSpPr txBox="1"/>
          <p:nvPr/>
        </p:nvSpPr>
        <p:spPr>
          <a:xfrm>
            <a:off x="565780" y="835866"/>
            <a:ext cx="8634491" cy="4439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lang="es-ES" sz="2000">
                <a:solidFill>
                  <a:schemeClr val="lt1"/>
                </a:solidFill>
                <a:latin typeface="Arial Black"/>
                <a:ea typeface="Arial Black"/>
                <a:cs typeface="Arial Black"/>
                <a:sym typeface="Arial Black"/>
              </a:rPr>
              <a:t>EFECTOS DE LA ACTIVIDAD FÍSICA EN EL CEREBREO</a:t>
            </a:r>
            <a:endParaRPr b="1" sz="2400">
              <a:solidFill>
                <a:schemeClr val="lt1"/>
              </a:solidFill>
              <a:latin typeface="Arial Black"/>
              <a:ea typeface="Arial Black"/>
              <a:cs typeface="Arial Black"/>
              <a:sym typeface="Arial Black"/>
            </a:endParaRPr>
          </a:p>
        </p:txBody>
      </p:sp>
      <p:pic>
        <p:nvPicPr>
          <p:cNvPr id="707" name="Google Shape;707;p44"/>
          <p:cNvPicPr preferRelativeResize="0"/>
          <p:nvPr/>
        </p:nvPicPr>
        <p:blipFill rotWithShape="1">
          <a:blip r:embed="rId7">
            <a:alphaModFix/>
          </a:blip>
          <a:srcRect b="0" l="0" r="0" t="0"/>
          <a:stretch/>
        </p:blipFill>
        <p:spPr>
          <a:xfrm>
            <a:off x="3525644" y="3921224"/>
            <a:ext cx="2666026" cy="230832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45"/>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713" name="Google Shape;713;p45"/>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714" name="Google Shape;714;p45"/>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715" name="Google Shape;715;p45"/>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716" name="Google Shape;716;p45"/>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717" name="Google Shape;717;p45"/>
          <p:cNvPicPr preferRelativeResize="0"/>
          <p:nvPr/>
        </p:nvPicPr>
        <p:blipFill rotWithShape="1">
          <a:blip r:embed="rId7">
            <a:alphaModFix/>
          </a:blip>
          <a:srcRect b="0" l="0" r="0" t="0"/>
          <a:stretch/>
        </p:blipFill>
        <p:spPr>
          <a:xfrm>
            <a:off x="838200" y="673099"/>
            <a:ext cx="8061622" cy="524063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718" name="Google Shape;718;p45"/>
          <p:cNvSpPr/>
          <p:nvPr/>
        </p:nvSpPr>
        <p:spPr>
          <a:xfrm>
            <a:off x="1152599" y="3872488"/>
            <a:ext cx="2877105" cy="400110"/>
          </a:xfrm>
          <a:prstGeom prst="rect">
            <a:avLst/>
          </a:prstGeom>
          <a:gradFill>
            <a:gsLst>
              <a:gs pos="0">
                <a:srgbClr val="9999FF"/>
              </a:gs>
              <a:gs pos="100000">
                <a:srgbClr val="474776"/>
              </a:gs>
            </a:gsLst>
            <a:lin ang="0" scaled="0"/>
          </a:grad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s-ES" sz="2000">
                <a:solidFill>
                  <a:srgbClr val="FFFFFF"/>
                </a:solidFill>
                <a:latin typeface="Verdana"/>
                <a:ea typeface="Verdana"/>
                <a:cs typeface="Verdana"/>
                <a:sym typeface="Verdana"/>
              </a:rPr>
              <a:t>Dra. Cubero, 2017</a:t>
            </a:r>
            <a:endParaRPr sz="2000">
              <a:solidFill>
                <a:srgbClr val="FFFFFF"/>
              </a:solidFill>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46"/>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724" name="Google Shape;724;p46"/>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725" name="Google Shape;725;p46"/>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726" name="Google Shape;726;p46"/>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727" name="Google Shape;727;p46"/>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46"/>
          <p:cNvSpPr txBox="1"/>
          <p:nvPr/>
        </p:nvSpPr>
        <p:spPr>
          <a:xfrm>
            <a:off x="379757" y="1374319"/>
            <a:ext cx="8994085" cy="44012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ES" sz="2000">
                <a:solidFill>
                  <a:schemeClr val="lt1"/>
                </a:solidFill>
                <a:latin typeface="Calibri"/>
                <a:ea typeface="Calibri"/>
                <a:cs typeface="Calibri"/>
                <a:sym typeface="Calibri"/>
              </a:rPr>
              <a:t>El aumento del nº de neuronas (</a:t>
            </a:r>
            <a:r>
              <a:rPr b="1" lang="es-ES" sz="2000">
                <a:solidFill>
                  <a:schemeClr val="lt1"/>
                </a:solidFill>
                <a:latin typeface="Calibri"/>
                <a:ea typeface="Calibri"/>
                <a:cs typeface="Calibri"/>
                <a:sym typeface="Calibri"/>
              </a:rPr>
              <a:t>neurogénesis</a:t>
            </a:r>
            <a:r>
              <a:rPr lang="es-ES" sz="2000">
                <a:solidFill>
                  <a:schemeClr val="lt1"/>
                </a:solidFill>
                <a:latin typeface="Calibri"/>
                <a:ea typeface="Calibri"/>
                <a:cs typeface="Calibri"/>
                <a:sym typeface="Calibri"/>
              </a:rPr>
              <a:t>), conexiones neuronales y adaptabilidad del SN (</a:t>
            </a:r>
            <a:r>
              <a:rPr b="1" lang="es-ES" sz="2000">
                <a:solidFill>
                  <a:schemeClr val="lt1"/>
                </a:solidFill>
                <a:latin typeface="Calibri"/>
                <a:ea typeface="Calibri"/>
                <a:cs typeface="Calibri"/>
                <a:sym typeface="Calibri"/>
              </a:rPr>
              <a:t>neuroplasticidad</a:t>
            </a:r>
            <a:r>
              <a:rPr lang="es-ES" sz="2000">
                <a:solidFill>
                  <a:schemeClr val="lt1"/>
                </a:solidFill>
                <a:latin typeface="Calibri"/>
                <a:ea typeface="Calibri"/>
                <a:cs typeface="Calibri"/>
                <a:sym typeface="Calibri"/>
              </a:rPr>
              <a:t>), y capilares sanguíneos en el hipocampo (</a:t>
            </a:r>
            <a:r>
              <a:rPr b="1" lang="es-ES" sz="2000">
                <a:solidFill>
                  <a:schemeClr val="lt1"/>
                </a:solidFill>
                <a:latin typeface="Calibri"/>
                <a:ea typeface="Calibri"/>
                <a:cs typeface="Calibri"/>
                <a:sym typeface="Calibri"/>
              </a:rPr>
              <a:t>angiogénesis</a:t>
            </a:r>
            <a:r>
              <a:rPr lang="es-ES" sz="2000">
                <a:solidFill>
                  <a:schemeClr val="lt1"/>
                </a:solidFill>
                <a:latin typeface="Calibri"/>
                <a:ea typeface="Calibri"/>
                <a:cs typeface="Calibri"/>
                <a:sym typeface="Calibri"/>
              </a:rPr>
              <a:t>) mejoran el tº de reacción, la atención, e incide en la capacidad de retención del aprendizaje motor adquirido.</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lang="es-ES" sz="2000">
                <a:solidFill>
                  <a:schemeClr val="lt1"/>
                </a:solidFill>
                <a:latin typeface="Calibri"/>
                <a:ea typeface="Calibri"/>
                <a:cs typeface="Calibri"/>
                <a:sym typeface="Calibri"/>
              </a:rPr>
              <a:t> La AF en la infancia favorece una buena salud cognitiva en etapas posteriores de la vida, ya que la neuroplasticidad disminuye con la edad, por lo que se hace necesario ampliar la “</a:t>
            </a:r>
            <a:r>
              <a:rPr b="1" lang="es-ES" sz="2000">
                <a:solidFill>
                  <a:schemeClr val="lt1"/>
                </a:solidFill>
                <a:latin typeface="Calibri"/>
                <a:ea typeface="Calibri"/>
                <a:cs typeface="Calibri"/>
                <a:sym typeface="Calibri"/>
              </a:rPr>
              <a:t>reserva cognitiva</a:t>
            </a:r>
            <a:r>
              <a:rPr lang="es-ES" sz="2000">
                <a:solidFill>
                  <a:schemeClr val="lt1"/>
                </a:solidFill>
                <a:latin typeface="Calibri"/>
                <a:ea typeface="Calibri"/>
                <a:cs typeface="Calibri"/>
                <a:sym typeface="Calibri"/>
              </a:rPr>
              <a:t>” a través de la AF en edades tempranas (al igual que el pico de masa óseo).</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lang="es-ES" sz="2000">
                <a:solidFill>
                  <a:schemeClr val="lt1"/>
                </a:solidFill>
                <a:latin typeface="Calibri"/>
                <a:ea typeface="Calibri"/>
                <a:cs typeface="Calibri"/>
                <a:sym typeface="Calibri"/>
              </a:rPr>
              <a:t>El ejercicio físico produce una molécula -</a:t>
            </a:r>
            <a:r>
              <a:rPr b="1" lang="es-ES" sz="2000">
                <a:solidFill>
                  <a:schemeClr val="lt1"/>
                </a:solidFill>
                <a:latin typeface="Calibri"/>
                <a:ea typeface="Calibri"/>
                <a:cs typeface="Calibri"/>
                <a:sym typeface="Calibri"/>
              </a:rPr>
              <a:t>irisina</a:t>
            </a:r>
            <a:r>
              <a:rPr lang="es-ES" sz="2000">
                <a:solidFill>
                  <a:schemeClr val="lt1"/>
                </a:solidFill>
                <a:latin typeface="Calibri"/>
                <a:ea typeface="Calibri"/>
                <a:cs typeface="Calibri"/>
                <a:sym typeface="Calibri"/>
              </a:rPr>
              <a:t>- que tiene efectos neuroprotectores en la salud del cerebro, reduciendo el riesgo de padecer enfermedades neurodegenerativas en el futuro. </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47"/>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734" name="Google Shape;734;p47"/>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735" name="Google Shape;735;p47"/>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736" name="Google Shape;736;p47"/>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737" name="Google Shape;737;p47"/>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8" name="Google Shape;738;p47"/>
          <p:cNvSpPr txBox="1"/>
          <p:nvPr/>
        </p:nvSpPr>
        <p:spPr>
          <a:xfrm>
            <a:off x="1722154" y="1570958"/>
            <a:ext cx="7002746" cy="371608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None/>
            </a:pPr>
            <a:r>
              <a:rPr b="1" lang="es-ES" sz="2800" u="sng">
                <a:solidFill>
                  <a:schemeClr val="lt1"/>
                </a:solidFill>
                <a:latin typeface="Calibri"/>
                <a:ea typeface="Calibri"/>
                <a:cs typeface="Calibri"/>
                <a:sym typeface="Calibri"/>
              </a:rPr>
              <a:t>ADEMÁS DE LA ACTIVIDAD FÍSICA, AYUDARÁ:</a:t>
            </a:r>
            <a:endParaRPr/>
          </a:p>
          <a:p>
            <a:pPr indent="-342900" lvl="0" marL="342900" marR="0" rtl="0" algn="l">
              <a:spcBef>
                <a:spcPts val="0"/>
              </a:spcBef>
              <a:spcAft>
                <a:spcPts val="0"/>
              </a:spcAft>
              <a:buNone/>
            </a:pPr>
            <a:r>
              <a:t/>
            </a:r>
            <a:endParaRPr b="1" sz="2400" u="sng">
              <a:solidFill>
                <a:schemeClr val="lt1"/>
              </a:solidFill>
              <a:latin typeface="Calibri"/>
              <a:ea typeface="Calibri"/>
              <a:cs typeface="Calibri"/>
              <a:sym typeface="Calibri"/>
            </a:endParaRPr>
          </a:p>
          <a:p>
            <a:pPr indent="-342900" lvl="0" marL="342900" marR="0" rtl="0" algn="l">
              <a:lnSpc>
                <a:spcPct val="110000"/>
              </a:lnSpc>
              <a:spcBef>
                <a:spcPts val="0"/>
              </a:spcBef>
              <a:spcAft>
                <a:spcPts val="0"/>
              </a:spcAft>
              <a:buClr>
                <a:schemeClr val="lt1"/>
              </a:buClr>
              <a:buSzPts val="2400"/>
              <a:buFont typeface="Calibri"/>
              <a:buAutoNum type="arabicPeriod"/>
            </a:pPr>
            <a:r>
              <a:rPr b="1" lang="es-ES" sz="2400">
                <a:solidFill>
                  <a:schemeClr val="lt1"/>
                </a:solidFill>
                <a:latin typeface="Calibri"/>
                <a:ea typeface="Calibri"/>
                <a:cs typeface="Calibri"/>
                <a:sym typeface="Calibri"/>
              </a:rPr>
              <a:t> UN AMBIENTE DE BUEN HUMOR.</a:t>
            </a:r>
            <a:endParaRPr/>
          </a:p>
          <a:p>
            <a:pPr indent="-342900" lvl="0" marL="342900" marR="0" rtl="0" algn="l">
              <a:lnSpc>
                <a:spcPct val="110000"/>
              </a:lnSpc>
              <a:spcBef>
                <a:spcPts val="0"/>
              </a:spcBef>
              <a:spcAft>
                <a:spcPts val="0"/>
              </a:spcAft>
              <a:buClr>
                <a:schemeClr val="lt1"/>
              </a:buClr>
              <a:buSzPts val="2400"/>
              <a:buFont typeface="Calibri"/>
              <a:buAutoNum type="arabicPeriod"/>
            </a:pPr>
            <a:r>
              <a:rPr b="1" lang="es-ES" sz="2400">
                <a:solidFill>
                  <a:schemeClr val="lt1"/>
                </a:solidFill>
                <a:latin typeface="Calibri"/>
                <a:ea typeface="Calibri"/>
                <a:cs typeface="Calibri"/>
                <a:sym typeface="Calibri"/>
              </a:rPr>
              <a:t> RELAJARSE.</a:t>
            </a:r>
            <a:endParaRPr/>
          </a:p>
          <a:p>
            <a:pPr indent="-342900" lvl="0" marL="342900" marR="0" rtl="0" algn="l">
              <a:lnSpc>
                <a:spcPct val="110000"/>
              </a:lnSpc>
              <a:spcBef>
                <a:spcPts val="0"/>
              </a:spcBef>
              <a:spcAft>
                <a:spcPts val="0"/>
              </a:spcAft>
              <a:buClr>
                <a:schemeClr val="lt1"/>
              </a:buClr>
              <a:buSzPts val="2400"/>
              <a:buFont typeface="Calibri"/>
              <a:buAutoNum type="arabicPeriod"/>
            </a:pPr>
            <a:r>
              <a:rPr b="1" lang="es-ES" sz="2400">
                <a:solidFill>
                  <a:schemeClr val="lt1"/>
                </a:solidFill>
                <a:latin typeface="Calibri"/>
                <a:ea typeface="Calibri"/>
                <a:cs typeface="Calibri"/>
                <a:sym typeface="Calibri"/>
              </a:rPr>
              <a:t> RESERVARSE TIEMPO LIBRE.</a:t>
            </a:r>
            <a:endParaRPr/>
          </a:p>
          <a:p>
            <a:pPr indent="-342900" lvl="0" marL="342900" marR="0" rtl="0" algn="l">
              <a:lnSpc>
                <a:spcPct val="110000"/>
              </a:lnSpc>
              <a:spcBef>
                <a:spcPts val="0"/>
              </a:spcBef>
              <a:spcAft>
                <a:spcPts val="0"/>
              </a:spcAft>
              <a:buClr>
                <a:schemeClr val="lt1"/>
              </a:buClr>
              <a:buSzPts val="2400"/>
              <a:buFont typeface="Calibri"/>
              <a:buAutoNum type="arabicPeriod"/>
            </a:pPr>
            <a:r>
              <a:rPr b="1" lang="es-ES" sz="2400">
                <a:solidFill>
                  <a:schemeClr val="lt1"/>
                </a:solidFill>
                <a:latin typeface="Calibri"/>
                <a:ea typeface="Calibri"/>
                <a:cs typeface="Calibri"/>
                <a:sym typeface="Calibri"/>
              </a:rPr>
              <a:t> RELACIONARSE CON GENTE QUE MUESTRA INTERÉS POR LOS DEMÁS.</a:t>
            </a:r>
            <a:endParaRPr/>
          </a:p>
          <a:p>
            <a:pPr indent="-342900" lvl="0" marL="342900" marR="0" rtl="0" algn="l">
              <a:lnSpc>
                <a:spcPct val="110000"/>
              </a:lnSpc>
              <a:spcBef>
                <a:spcPts val="0"/>
              </a:spcBef>
              <a:spcAft>
                <a:spcPts val="0"/>
              </a:spcAft>
              <a:buClr>
                <a:schemeClr val="lt1"/>
              </a:buClr>
              <a:buSzPts val="2400"/>
              <a:buFont typeface="Calibri"/>
              <a:buAutoNum type="arabicPeriod"/>
            </a:pPr>
            <a:r>
              <a:rPr b="1" lang="es-ES" sz="2400">
                <a:solidFill>
                  <a:schemeClr val="lt1"/>
                </a:solidFill>
                <a:latin typeface="Calibri"/>
                <a:ea typeface="Calibri"/>
                <a:cs typeface="Calibri"/>
                <a:sym typeface="Calibri"/>
              </a:rPr>
              <a:t> REIRSE.</a:t>
            </a:r>
            <a:endParaRPr/>
          </a:p>
          <a:p>
            <a:pPr indent="-342900" lvl="0" marL="342900" marR="0" rtl="0" algn="l">
              <a:lnSpc>
                <a:spcPct val="110000"/>
              </a:lnSpc>
              <a:spcBef>
                <a:spcPts val="0"/>
              </a:spcBef>
              <a:spcAft>
                <a:spcPts val="0"/>
              </a:spcAft>
              <a:buClr>
                <a:schemeClr val="lt1"/>
              </a:buClr>
              <a:buSzPts val="2400"/>
              <a:buFont typeface="Calibri"/>
              <a:buAutoNum type="arabicPeriod"/>
            </a:pPr>
            <a:r>
              <a:rPr b="1" lang="es-ES" sz="2400">
                <a:solidFill>
                  <a:schemeClr val="lt1"/>
                </a:solidFill>
                <a:latin typeface="Calibri"/>
                <a:ea typeface="Calibri"/>
                <a:cs typeface="Calibri"/>
                <a:sym typeface="Calibri"/>
              </a:rPr>
              <a:t> ADOPTAR UNA ACTITUD DE ESPERANZA.</a:t>
            </a:r>
            <a:endParaRPr b="1" sz="20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48"/>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744" name="Google Shape;744;p48"/>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745" name="Google Shape;745;p48"/>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746" name="Google Shape;746;p48"/>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747" name="Google Shape;747;p48"/>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 name="Google Shape;748;p48"/>
          <p:cNvSpPr txBox="1"/>
          <p:nvPr/>
        </p:nvSpPr>
        <p:spPr>
          <a:xfrm>
            <a:off x="5054602" y="2648803"/>
            <a:ext cx="4259546" cy="166199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Calibri"/>
              <a:buNone/>
            </a:pPr>
            <a:r>
              <a:rPr b="1" i="0" lang="es-ES" sz="2400" u="none" cap="none" strike="noStrike">
                <a:solidFill>
                  <a:schemeClr val="lt1"/>
                </a:solidFill>
                <a:latin typeface="Calibri"/>
                <a:ea typeface="Calibri"/>
                <a:cs typeface="Calibri"/>
                <a:sym typeface="Calibri"/>
              </a:rPr>
              <a:t>AÑADIR AÑOS A LA VIDA</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rPr b="0" i="0" lang="es-ES" sz="1800" u="none" cap="none" strike="noStrike">
                <a:solidFill>
                  <a:schemeClr val="lt1"/>
                </a:solidFill>
                <a:latin typeface="Calibri"/>
                <a:ea typeface="Calibri"/>
                <a:cs typeface="Calibri"/>
                <a:sym typeface="Calibri"/>
              </a:rPr>
              <a:t>(antienvejecimiento)</a:t>
            </a:r>
            <a:endParaRPr/>
          </a:p>
          <a:p>
            <a:pPr indent="0" lvl="0" marL="0" marR="0" rtl="0" algn="ctr">
              <a:lnSpc>
                <a:spcPct val="100000"/>
              </a:lnSpc>
              <a:spcBef>
                <a:spcPts val="0"/>
              </a:spcBef>
              <a:spcAft>
                <a:spcPts val="0"/>
              </a:spcAft>
              <a:buClr>
                <a:schemeClr val="lt1"/>
              </a:buClr>
              <a:buSzPts val="2400"/>
              <a:buFont typeface="Calibri"/>
              <a:buNone/>
            </a:pPr>
            <a:r>
              <a:rPr b="1" i="0" lang="es-ES" sz="2400" u="none" cap="none" strike="noStrike">
                <a:solidFill>
                  <a:schemeClr val="lt1"/>
                </a:solidFill>
                <a:latin typeface="Calibri"/>
                <a:ea typeface="Calibri"/>
                <a:cs typeface="Calibri"/>
                <a:sym typeface="Calibri"/>
              </a:rPr>
              <a:t>Y VIDA A LOS AÑOS</a:t>
            </a:r>
            <a:endParaRPr b="0" i="0" sz="180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rPr b="0" i="0" lang="es-ES" sz="1800" u="none" cap="none" strike="noStrike">
                <a:solidFill>
                  <a:schemeClr val="lt1"/>
                </a:solidFill>
                <a:latin typeface="Calibri"/>
                <a:ea typeface="Calibri"/>
                <a:cs typeface="Calibri"/>
                <a:sym typeface="Calibri"/>
              </a:rPr>
              <a:t>(ausencia de enfermedad, bienestar</a:t>
            </a:r>
            <a:endParaRPr/>
          </a:p>
          <a:p>
            <a:pPr indent="0" lvl="0" marL="0" marR="0" rtl="0" algn="ctr">
              <a:lnSpc>
                <a:spcPct val="100000"/>
              </a:lnSpc>
              <a:spcBef>
                <a:spcPts val="0"/>
              </a:spcBef>
              <a:spcAft>
                <a:spcPts val="0"/>
              </a:spcAft>
              <a:buClr>
                <a:schemeClr val="lt1"/>
              </a:buClr>
              <a:buSzPts val="1800"/>
              <a:buFont typeface="Calibri"/>
              <a:buNone/>
            </a:pPr>
            <a:r>
              <a:rPr b="0" i="0" lang="es-ES" sz="1800" u="none" cap="none" strike="noStrike">
                <a:solidFill>
                  <a:schemeClr val="lt1"/>
                </a:solidFill>
                <a:latin typeface="Calibri"/>
                <a:ea typeface="Calibri"/>
                <a:cs typeface="Calibri"/>
                <a:sym typeface="Calibri"/>
              </a:rPr>
              <a:t>y calidad de vida)</a:t>
            </a:r>
            <a:endParaRPr/>
          </a:p>
        </p:txBody>
      </p:sp>
      <p:pic>
        <p:nvPicPr>
          <p:cNvPr descr="Imagen 003" id="749" name="Google Shape;749;p48"/>
          <p:cNvPicPr preferRelativeResize="0"/>
          <p:nvPr/>
        </p:nvPicPr>
        <p:blipFill rotWithShape="1">
          <a:blip r:embed="rId7">
            <a:alphaModFix/>
          </a:blip>
          <a:srcRect b="0" l="0" r="0" t="0"/>
          <a:stretch/>
        </p:blipFill>
        <p:spPr>
          <a:xfrm>
            <a:off x="1408066" y="890957"/>
            <a:ext cx="3450592" cy="517768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49"/>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755" name="Google Shape;755;p49"/>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756" name="Google Shape;756;p49"/>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757" name="Google Shape;757;p49"/>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758" name="Google Shape;758;p49"/>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magen 019" id="759" name="Google Shape;759;p49"/>
          <p:cNvPicPr preferRelativeResize="0"/>
          <p:nvPr/>
        </p:nvPicPr>
        <p:blipFill rotWithShape="1">
          <a:blip r:embed="rId7">
            <a:alphaModFix/>
          </a:blip>
          <a:srcRect b="0" l="0" r="33032" t="0"/>
          <a:stretch/>
        </p:blipFill>
        <p:spPr>
          <a:xfrm>
            <a:off x="453508" y="1257601"/>
            <a:ext cx="4364037" cy="434279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No hay ninguna descripción de la foto disponible." id="760" name="Google Shape;760;p49"/>
          <p:cNvPicPr preferRelativeResize="0"/>
          <p:nvPr/>
        </p:nvPicPr>
        <p:blipFill rotWithShape="1">
          <a:blip r:embed="rId8">
            <a:alphaModFix/>
          </a:blip>
          <a:srcRect b="5991" l="0" r="0" t="5925"/>
          <a:stretch/>
        </p:blipFill>
        <p:spPr>
          <a:xfrm>
            <a:off x="4876800" y="1070183"/>
            <a:ext cx="4364037" cy="464242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761" name="Google Shape;761;p49"/>
          <p:cNvSpPr txBox="1"/>
          <p:nvPr/>
        </p:nvSpPr>
        <p:spPr>
          <a:xfrm>
            <a:off x="5460482" y="4977175"/>
            <a:ext cx="3137418" cy="73543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800"/>
              <a:buFont typeface="Arial"/>
              <a:buNone/>
            </a:pPr>
            <a:r>
              <a:rPr b="1" lang="es-ES" sz="1800">
                <a:solidFill>
                  <a:schemeClr val="lt1"/>
                </a:solidFill>
                <a:latin typeface="Calibri"/>
                <a:ea typeface="Calibri"/>
                <a:cs typeface="Calibri"/>
                <a:sym typeface="Calibri"/>
              </a:rPr>
              <a:t>LA IDEA ES MORIR JOVEN LO MAS TARDE POSIBLE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5"/>
          <p:cNvPicPr preferRelativeResize="0"/>
          <p:nvPr/>
        </p:nvPicPr>
        <p:blipFill rotWithShape="1">
          <a:blip r:embed="rId3">
            <a:alphaModFix/>
          </a:blip>
          <a:srcRect b="19181" l="8230" r="37863" t="1429"/>
          <a:stretch/>
        </p:blipFill>
        <p:spPr>
          <a:xfrm>
            <a:off x="5152570" y="116114"/>
            <a:ext cx="6560459" cy="6451603"/>
          </a:xfrm>
          <a:prstGeom prst="ellipse">
            <a:avLst/>
          </a:prstGeom>
          <a:noFill/>
          <a:ln cap="rnd" cmpd="sng" w="92075">
            <a:solidFill>
              <a:srgbClr val="006CA9"/>
            </a:solidFill>
            <a:prstDash val="solid"/>
            <a:round/>
            <a:headEnd len="sm" w="sm" type="none"/>
            <a:tailEnd len="sm" w="sm" type="none"/>
          </a:ln>
        </p:spPr>
      </p:pic>
      <p:pic>
        <p:nvPicPr>
          <p:cNvPr id="148" name="Google Shape;148;p5"/>
          <p:cNvPicPr preferRelativeResize="0"/>
          <p:nvPr/>
        </p:nvPicPr>
        <p:blipFill rotWithShape="1">
          <a:blip r:embed="rId4">
            <a:alphaModFix/>
          </a:blip>
          <a:srcRect b="0" l="0" r="0" t="0"/>
          <a:stretch/>
        </p:blipFill>
        <p:spPr>
          <a:xfrm>
            <a:off x="8162297" y="0"/>
            <a:ext cx="4070588" cy="6959600"/>
          </a:xfrm>
          <a:prstGeom prst="rect">
            <a:avLst/>
          </a:prstGeom>
          <a:noFill/>
          <a:ln>
            <a:noFill/>
          </a:ln>
        </p:spPr>
      </p:pic>
      <p:pic>
        <p:nvPicPr>
          <p:cNvPr id="149" name="Google Shape;149;p5"/>
          <p:cNvPicPr preferRelativeResize="0"/>
          <p:nvPr/>
        </p:nvPicPr>
        <p:blipFill rotWithShape="1">
          <a:blip r:embed="rId5">
            <a:alphaModFix/>
          </a:blip>
          <a:srcRect b="0" l="0" r="0" t="0"/>
          <a:stretch/>
        </p:blipFill>
        <p:spPr>
          <a:xfrm>
            <a:off x="0" y="0"/>
            <a:ext cx="12232885" cy="6857999"/>
          </a:xfrm>
          <a:prstGeom prst="rect">
            <a:avLst/>
          </a:prstGeom>
          <a:noFill/>
          <a:ln>
            <a:noFill/>
          </a:ln>
        </p:spPr>
      </p:pic>
      <p:sp>
        <p:nvSpPr>
          <p:cNvPr id="150" name="Google Shape;150;p5"/>
          <p:cNvSpPr txBox="1"/>
          <p:nvPr/>
        </p:nvSpPr>
        <p:spPr>
          <a:xfrm>
            <a:off x="6915323" y="1395847"/>
            <a:ext cx="4181194" cy="4066306"/>
          </a:xfrm>
          <a:prstGeom prst="rect">
            <a:avLst/>
          </a:prstGeom>
          <a:noFill/>
          <a:ln>
            <a:noFill/>
          </a:ln>
          <a:effectLst>
            <a:outerShdw blurRad="279400" rotWithShape="0" algn="bl" dir="18900000" dist="38100">
              <a:srgbClr val="000000">
                <a:alpha val="40784"/>
              </a:srgbClr>
            </a:outerShdw>
          </a:effectLst>
        </p:spPr>
        <p:txBody>
          <a:bodyPr anchorCtr="0" anchor="t" bIns="45700" lIns="91425" spcFirstLastPara="1" rIns="91425" wrap="square" tIns="45700">
            <a:spAutoFit/>
          </a:bodyPr>
          <a:lstStyle/>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U</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NI</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DAD</a:t>
            </a:r>
            <a:r>
              <a:rPr b="0" i="0" lang="es-ES" sz="4400" u="none" cap="none" strike="noStrike">
                <a:solidFill>
                  <a:schemeClr val="lt1"/>
                </a:solidFill>
                <a:latin typeface="Arial Black"/>
                <a:ea typeface="Arial Black"/>
                <a:cs typeface="Arial Black"/>
                <a:sym typeface="Arial Black"/>
              </a:rPr>
              <a:t> </a:t>
            </a:r>
            <a:endParaRPr/>
          </a:p>
          <a:p>
            <a:pPr indent="0" lvl="0" marL="0" marR="0" rtl="0" algn="ctr">
              <a:lnSpc>
                <a:spcPct val="75757"/>
              </a:lnSpc>
              <a:spcBef>
                <a:spcPts val="0"/>
              </a:spcBef>
              <a:spcAft>
                <a:spcPts val="0"/>
              </a:spcAft>
              <a:buNone/>
            </a:pPr>
            <a:r>
              <a:rPr b="0" i="0" lang="es-ES" sz="6600" u="none" cap="none" strike="noStrike">
                <a:solidFill>
                  <a:schemeClr val="lt1"/>
                </a:solidFill>
                <a:latin typeface="Arial Black"/>
                <a:ea typeface="Arial Black"/>
                <a:cs typeface="Arial Black"/>
                <a:sym typeface="Arial Black"/>
              </a:rPr>
              <a:t>N°4</a:t>
            </a:r>
            <a:endParaRPr b="0" i="0" sz="6600" u="none" cap="none" strike="noStrike">
              <a:solidFill>
                <a:schemeClr val="lt1"/>
              </a:solidFill>
              <a:latin typeface="Arial Black"/>
              <a:ea typeface="Arial Black"/>
              <a:cs typeface="Arial Black"/>
              <a:sym typeface="Arial Black"/>
            </a:endParaRPr>
          </a:p>
        </p:txBody>
      </p:sp>
      <p:pic>
        <p:nvPicPr>
          <p:cNvPr descr="Flecha lineal: curva en sentido de las agujas del reloj" id="151" name="Google Shape;151;p5"/>
          <p:cNvPicPr preferRelativeResize="0"/>
          <p:nvPr/>
        </p:nvPicPr>
        <p:blipFill rotWithShape="1">
          <a:blip r:embed="rId6">
            <a:alphaModFix/>
          </a:blip>
          <a:srcRect b="0" l="0" r="0" t="0"/>
          <a:stretch/>
        </p:blipFill>
        <p:spPr>
          <a:xfrm flipH="1" rot="-1300601">
            <a:off x="9918391" y="6809442"/>
            <a:ext cx="1486632" cy="1952359"/>
          </a:xfrm>
          <a:prstGeom prst="rect">
            <a:avLst/>
          </a:prstGeom>
          <a:noFill/>
          <a:ln>
            <a:noFill/>
          </a:ln>
        </p:spPr>
      </p:pic>
      <p:pic>
        <p:nvPicPr>
          <p:cNvPr id="152" name="Google Shape;152;p5"/>
          <p:cNvPicPr preferRelativeResize="0"/>
          <p:nvPr/>
        </p:nvPicPr>
        <p:blipFill rotWithShape="1">
          <a:blip r:embed="rId7">
            <a:alphaModFix/>
          </a:blip>
          <a:srcRect b="0" l="0" r="0" t="0"/>
          <a:stretch/>
        </p:blipFill>
        <p:spPr>
          <a:xfrm rot="5400000">
            <a:off x="54428" y="150087"/>
            <a:ext cx="6451601" cy="6560458"/>
          </a:xfrm>
          <a:prstGeom prst="roundRect">
            <a:avLst>
              <a:gd fmla="val 8594" name="adj"/>
            </a:avLst>
          </a:prstGeom>
          <a:solidFill>
            <a:srgbClr val="ECECEC"/>
          </a:solidFill>
          <a:ln>
            <a:noFill/>
          </a:ln>
        </p:spPr>
      </p:pic>
      <p:pic>
        <p:nvPicPr>
          <p:cNvPr id="153" name="Google Shape;153;p5"/>
          <p:cNvPicPr preferRelativeResize="0"/>
          <p:nvPr/>
        </p:nvPicPr>
        <p:blipFill rotWithShape="1">
          <a:blip r:embed="rId8">
            <a:alphaModFix/>
          </a:blip>
          <a:srcRect b="0" l="0" r="0" t="0"/>
          <a:stretch/>
        </p:blipFill>
        <p:spPr>
          <a:xfrm>
            <a:off x="620469" y="428585"/>
            <a:ext cx="1258178" cy="277132"/>
          </a:xfrm>
          <a:prstGeom prst="rect">
            <a:avLst/>
          </a:prstGeom>
          <a:noFill/>
          <a:ln>
            <a:noFill/>
          </a:ln>
        </p:spPr>
      </p:pic>
      <p:sp>
        <p:nvSpPr>
          <p:cNvPr id="154" name="Google Shape;154;p5"/>
          <p:cNvSpPr txBox="1"/>
          <p:nvPr/>
        </p:nvSpPr>
        <p:spPr>
          <a:xfrm>
            <a:off x="1227120" y="1376764"/>
            <a:ext cx="410621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PROGRAMA ACTIVA-MENTE</a:t>
            </a:r>
            <a:endParaRPr/>
          </a:p>
        </p:txBody>
      </p:sp>
      <p:sp>
        <p:nvSpPr>
          <p:cNvPr id="155" name="Google Shape;155;p5"/>
          <p:cNvSpPr/>
          <p:nvPr/>
        </p:nvSpPr>
        <p:spPr>
          <a:xfrm>
            <a:off x="7223758" y="961633"/>
            <a:ext cx="3542291" cy="4361395"/>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5"/>
          <p:cNvSpPr txBox="1"/>
          <p:nvPr/>
        </p:nvSpPr>
        <p:spPr>
          <a:xfrm>
            <a:off x="675286" y="2141143"/>
            <a:ext cx="5680646" cy="215508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Teoría de las Inteligencias Múltiples y manual Inteligencia XXI.</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Metodología y características del programa.</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Propuesta de tareas organizadas por inteligencia.</a:t>
            </a:r>
            <a:endParaRPr/>
          </a:p>
        </p:txBody>
      </p:sp>
      <p:cxnSp>
        <p:nvCxnSpPr>
          <p:cNvPr id="157" name="Google Shape;157;p5"/>
          <p:cNvCxnSpPr/>
          <p:nvPr/>
        </p:nvCxnSpPr>
        <p:spPr>
          <a:xfrm>
            <a:off x="1482930" y="1798688"/>
            <a:ext cx="3594595" cy="0"/>
          </a:xfrm>
          <a:prstGeom prst="straightConnector1">
            <a:avLst/>
          </a:prstGeom>
          <a:noFill/>
          <a:ln cap="flat" cmpd="sng" w="34925">
            <a:solidFill>
              <a:schemeClr val="lt1"/>
            </a:solidFill>
            <a:prstDash val="dash"/>
            <a:miter lim="800000"/>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pic>
        <p:nvPicPr>
          <p:cNvPr id="766" name="Google Shape;766;p50"/>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767" name="Google Shape;767;p50"/>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768" name="Google Shape;768;p50"/>
          <p:cNvPicPr preferRelativeResize="0"/>
          <p:nvPr/>
        </p:nvPicPr>
        <p:blipFill rotWithShape="1">
          <a:blip r:embed="rId5">
            <a:alphaModFix/>
          </a:blip>
          <a:srcRect b="0" l="0" r="0" t="0"/>
          <a:stretch/>
        </p:blipFill>
        <p:spPr>
          <a:xfrm rot="5400000">
            <a:off x="1651000" y="-1447802"/>
            <a:ext cx="6451601" cy="9753601"/>
          </a:xfrm>
          <a:prstGeom prst="roundRect">
            <a:avLst>
              <a:gd fmla="val 8594" name="adj"/>
            </a:avLst>
          </a:prstGeom>
          <a:solidFill>
            <a:srgbClr val="ECECEC"/>
          </a:solidFill>
          <a:ln>
            <a:noFill/>
          </a:ln>
        </p:spPr>
      </p:pic>
      <p:pic>
        <p:nvPicPr>
          <p:cNvPr id="769" name="Google Shape;769;p50"/>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770" name="Google Shape;770;p50"/>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1" name="Google Shape;771;p50"/>
          <p:cNvSpPr txBox="1"/>
          <p:nvPr/>
        </p:nvSpPr>
        <p:spPr>
          <a:xfrm>
            <a:off x="1565728" y="2541193"/>
            <a:ext cx="5890936" cy="1775611"/>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4400"/>
              <a:buFont typeface="Arial"/>
              <a:buNone/>
            </a:pPr>
            <a:r>
              <a:rPr b="1" lang="es-ES" sz="4400">
                <a:solidFill>
                  <a:schemeClr val="lt1"/>
                </a:solidFill>
                <a:latin typeface="Calibri"/>
                <a:ea typeface="Calibri"/>
                <a:cs typeface="Calibri"/>
                <a:sym typeface="Calibri"/>
              </a:rPr>
              <a:t>MUCHAS GRACIAS POR VUESTRA ATENCIÓN</a:t>
            </a:r>
            <a:endParaRPr/>
          </a:p>
        </p:txBody>
      </p:sp>
      <p:pic>
        <p:nvPicPr>
          <p:cNvPr descr="Manos aplaudiendo" id="772" name="Google Shape;772;p50"/>
          <p:cNvPicPr preferRelativeResize="0"/>
          <p:nvPr/>
        </p:nvPicPr>
        <p:blipFill rotWithShape="1">
          <a:blip r:embed="rId7">
            <a:alphaModFix/>
          </a:blip>
          <a:srcRect b="0" l="0" r="0" t="0"/>
          <a:stretch/>
        </p:blipFill>
        <p:spPr>
          <a:xfrm>
            <a:off x="6895081" y="2932505"/>
            <a:ext cx="914400" cy="9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6"/>
          <p:cNvPicPr preferRelativeResize="0"/>
          <p:nvPr/>
        </p:nvPicPr>
        <p:blipFill rotWithShape="1">
          <a:blip r:embed="rId3">
            <a:alphaModFix/>
          </a:blip>
          <a:srcRect b="19181" l="8230" r="37863" t="1429"/>
          <a:stretch/>
        </p:blipFill>
        <p:spPr>
          <a:xfrm>
            <a:off x="5152570" y="116114"/>
            <a:ext cx="6560459" cy="6451603"/>
          </a:xfrm>
          <a:prstGeom prst="ellipse">
            <a:avLst/>
          </a:prstGeom>
          <a:noFill/>
          <a:ln cap="rnd" cmpd="sng" w="92075">
            <a:solidFill>
              <a:srgbClr val="006CA9"/>
            </a:solidFill>
            <a:prstDash val="solid"/>
            <a:round/>
            <a:headEnd len="sm" w="sm" type="none"/>
            <a:tailEnd len="sm" w="sm" type="none"/>
          </a:ln>
        </p:spPr>
      </p:pic>
      <p:pic>
        <p:nvPicPr>
          <p:cNvPr id="163" name="Google Shape;163;p6"/>
          <p:cNvPicPr preferRelativeResize="0"/>
          <p:nvPr/>
        </p:nvPicPr>
        <p:blipFill rotWithShape="1">
          <a:blip r:embed="rId4">
            <a:alphaModFix/>
          </a:blip>
          <a:srcRect b="0" l="0" r="0" t="0"/>
          <a:stretch/>
        </p:blipFill>
        <p:spPr>
          <a:xfrm>
            <a:off x="8162297" y="0"/>
            <a:ext cx="4070588" cy="6959600"/>
          </a:xfrm>
          <a:prstGeom prst="rect">
            <a:avLst/>
          </a:prstGeom>
          <a:noFill/>
          <a:ln>
            <a:noFill/>
          </a:ln>
        </p:spPr>
      </p:pic>
      <p:pic>
        <p:nvPicPr>
          <p:cNvPr id="164" name="Google Shape;164;p6"/>
          <p:cNvPicPr preferRelativeResize="0"/>
          <p:nvPr/>
        </p:nvPicPr>
        <p:blipFill rotWithShape="1">
          <a:blip r:embed="rId5">
            <a:alphaModFix/>
          </a:blip>
          <a:srcRect b="0" l="0" r="0" t="0"/>
          <a:stretch/>
        </p:blipFill>
        <p:spPr>
          <a:xfrm>
            <a:off x="0" y="0"/>
            <a:ext cx="12232885" cy="6857999"/>
          </a:xfrm>
          <a:prstGeom prst="rect">
            <a:avLst/>
          </a:prstGeom>
          <a:noFill/>
          <a:ln>
            <a:noFill/>
          </a:ln>
        </p:spPr>
      </p:pic>
      <p:sp>
        <p:nvSpPr>
          <p:cNvPr id="165" name="Google Shape;165;p6"/>
          <p:cNvSpPr txBox="1"/>
          <p:nvPr/>
        </p:nvSpPr>
        <p:spPr>
          <a:xfrm>
            <a:off x="6915323" y="1395847"/>
            <a:ext cx="4181194" cy="4066306"/>
          </a:xfrm>
          <a:prstGeom prst="rect">
            <a:avLst/>
          </a:prstGeom>
          <a:noFill/>
          <a:ln>
            <a:noFill/>
          </a:ln>
          <a:effectLst>
            <a:outerShdw blurRad="279400" rotWithShape="0" algn="bl" dir="18900000" dist="38100">
              <a:srgbClr val="000000">
                <a:alpha val="40784"/>
              </a:srgbClr>
            </a:outerShdw>
          </a:effectLst>
        </p:spPr>
        <p:txBody>
          <a:bodyPr anchorCtr="0" anchor="t" bIns="45700" lIns="91425" spcFirstLastPara="1" rIns="91425" wrap="square" tIns="45700">
            <a:spAutoFit/>
          </a:bodyPr>
          <a:lstStyle/>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U</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NI</a:t>
            </a:r>
            <a:endParaRPr/>
          </a:p>
          <a:p>
            <a:pPr indent="0" lvl="0" marL="0" marR="0" rtl="0" algn="ctr">
              <a:lnSpc>
                <a:spcPct val="73913"/>
              </a:lnSpc>
              <a:spcBef>
                <a:spcPts val="0"/>
              </a:spcBef>
              <a:spcAft>
                <a:spcPts val="0"/>
              </a:spcAft>
              <a:buNone/>
            </a:pPr>
            <a:r>
              <a:rPr b="0" i="0" lang="es-ES" sz="11500" u="none" cap="none" strike="noStrike">
                <a:solidFill>
                  <a:schemeClr val="lt1"/>
                </a:solidFill>
                <a:latin typeface="Arial Black"/>
                <a:ea typeface="Arial Black"/>
                <a:cs typeface="Arial Black"/>
                <a:sym typeface="Arial Black"/>
              </a:rPr>
              <a:t>DAD</a:t>
            </a:r>
            <a:r>
              <a:rPr b="0" i="0" lang="es-ES" sz="4400" u="none" cap="none" strike="noStrike">
                <a:solidFill>
                  <a:schemeClr val="lt1"/>
                </a:solidFill>
                <a:latin typeface="Arial Black"/>
                <a:ea typeface="Arial Black"/>
                <a:cs typeface="Arial Black"/>
                <a:sym typeface="Arial Black"/>
              </a:rPr>
              <a:t> </a:t>
            </a:r>
            <a:endParaRPr/>
          </a:p>
          <a:p>
            <a:pPr indent="0" lvl="0" marL="0" marR="0" rtl="0" algn="ctr">
              <a:lnSpc>
                <a:spcPct val="75757"/>
              </a:lnSpc>
              <a:spcBef>
                <a:spcPts val="0"/>
              </a:spcBef>
              <a:spcAft>
                <a:spcPts val="0"/>
              </a:spcAft>
              <a:buNone/>
            </a:pPr>
            <a:r>
              <a:rPr b="0" i="0" lang="es-ES" sz="6600" u="none" cap="none" strike="noStrike">
                <a:solidFill>
                  <a:schemeClr val="lt1"/>
                </a:solidFill>
                <a:latin typeface="Arial Black"/>
                <a:ea typeface="Arial Black"/>
                <a:cs typeface="Arial Black"/>
                <a:sym typeface="Arial Black"/>
              </a:rPr>
              <a:t>N°5</a:t>
            </a:r>
            <a:endParaRPr b="0" i="0" sz="6600" u="none" cap="none" strike="noStrike">
              <a:solidFill>
                <a:schemeClr val="lt1"/>
              </a:solidFill>
              <a:latin typeface="Arial Black"/>
              <a:ea typeface="Arial Black"/>
              <a:cs typeface="Arial Black"/>
              <a:sym typeface="Arial Black"/>
            </a:endParaRPr>
          </a:p>
        </p:txBody>
      </p:sp>
      <p:pic>
        <p:nvPicPr>
          <p:cNvPr descr="Flecha lineal: curva en sentido de las agujas del reloj" id="166" name="Google Shape;166;p6"/>
          <p:cNvPicPr preferRelativeResize="0"/>
          <p:nvPr/>
        </p:nvPicPr>
        <p:blipFill rotWithShape="1">
          <a:blip r:embed="rId6">
            <a:alphaModFix/>
          </a:blip>
          <a:srcRect b="0" l="0" r="0" t="0"/>
          <a:stretch/>
        </p:blipFill>
        <p:spPr>
          <a:xfrm flipH="1" rot="-1300601">
            <a:off x="9918391" y="6809442"/>
            <a:ext cx="1486632" cy="1952359"/>
          </a:xfrm>
          <a:prstGeom prst="rect">
            <a:avLst/>
          </a:prstGeom>
          <a:noFill/>
          <a:ln>
            <a:noFill/>
          </a:ln>
        </p:spPr>
      </p:pic>
      <p:pic>
        <p:nvPicPr>
          <p:cNvPr id="167" name="Google Shape;167;p6"/>
          <p:cNvPicPr preferRelativeResize="0"/>
          <p:nvPr/>
        </p:nvPicPr>
        <p:blipFill rotWithShape="1">
          <a:blip r:embed="rId7">
            <a:alphaModFix/>
          </a:blip>
          <a:srcRect b="0" l="0" r="0" t="0"/>
          <a:stretch/>
        </p:blipFill>
        <p:spPr>
          <a:xfrm rot="5400000">
            <a:off x="54428" y="150087"/>
            <a:ext cx="6451601" cy="6560458"/>
          </a:xfrm>
          <a:prstGeom prst="roundRect">
            <a:avLst>
              <a:gd fmla="val 8594" name="adj"/>
            </a:avLst>
          </a:prstGeom>
          <a:solidFill>
            <a:srgbClr val="ECECEC"/>
          </a:solidFill>
          <a:ln>
            <a:noFill/>
          </a:ln>
        </p:spPr>
      </p:pic>
      <p:pic>
        <p:nvPicPr>
          <p:cNvPr id="168" name="Google Shape;168;p6"/>
          <p:cNvPicPr preferRelativeResize="0"/>
          <p:nvPr/>
        </p:nvPicPr>
        <p:blipFill rotWithShape="1">
          <a:blip r:embed="rId8">
            <a:alphaModFix/>
          </a:blip>
          <a:srcRect b="0" l="0" r="0" t="0"/>
          <a:stretch/>
        </p:blipFill>
        <p:spPr>
          <a:xfrm>
            <a:off x="620469" y="428585"/>
            <a:ext cx="1258178" cy="277132"/>
          </a:xfrm>
          <a:prstGeom prst="rect">
            <a:avLst/>
          </a:prstGeom>
          <a:noFill/>
          <a:ln>
            <a:noFill/>
          </a:ln>
        </p:spPr>
      </p:pic>
      <p:sp>
        <p:nvSpPr>
          <p:cNvPr id="169" name="Google Shape;169;p6"/>
          <p:cNvSpPr txBox="1"/>
          <p:nvPr/>
        </p:nvSpPr>
        <p:spPr>
          <a:xfrm>
            <a:off x="1227120" y="1102914"/>
            <a:ext cx="410621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SOCIAL MEDIA Y OTROS RECURSOS</a:t>
            </a:r>
            <a:endParaRPr/>
          </a:p>
        </p:txBody>
      </p:sp>
      <p:sp>
        <p:nvSpPr>
          <p:cNvPr id="170" name="Google Shape;170;p6"/>
          <p:cNvSpPr/>
          <p:nvPr/>
        </p:nvSpPr>
        <p:spPr>
          <a:xfrm>
            <a:off x="7223758" y="961633"/>
            <a:ext cx="3542291" cy="4361395"/>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p6"/>
          <p:cNvSpPr txBox="1"/>
          <p:nvPr/>
        </p:nvSpPr>
        <p:spPr>
          <a:xfrm>
            <a:off x="675286" y="2141142"/>
            <a:ext cx="5680646" cy="318188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Qué se está investigando.</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Aplicaciones móviles relacionadas con el ejercicio físico en personas mayores.</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Base de tareas creada IAD.</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Redes sociales de referencia en el ámbito del ejercicio físico y las personas mayores.</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Guías internacionales y lecturas de referencia.</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Manual Activa-Mente.</a:t>
            </a:r>
            <a:endParaRPr/>
          </a:p>
          <a:p>
            <a:pPr indent="0" lvl="0" marL="0" marR="0" rtl="0" algn="l">
              <a:lnSpc>
                <a:spcPct val="90000"/>
              </a:lnSpc>
              <a:spcBef>
                <a:spcPts val="1000"/>
              </a:spcBef>
              <a:spcAft>
                <a:spcPts val="0"/>
              </a:spcAft>
              <a:buClr>
                <a:schemeClr val="dk1"/>
              </a:buClr>
              <a:buSzPts val="1800"/>
              <a:buFont typeface="Arial"/>
              <a:buNone/>
            </a:pPr>
            <a:r>
              <a:rPr b="0" i="0" lang="es-ES" sz="1800" u="none" cap="none" strike="noStrike">
                <a:solidFill>
                  <a:schemeClr val="dk1"/>
                </a:solidFill>
                <a:latin typeface="Arial"/>
                <a:ea typeface="Arial"/>
                <a:cs typeface="Arial"/>
                <a:sym typeface="Arial"/>
              </a:rPr>
              <a:t>• Programa UAL Activa Senior.</a:t>
            </a:r>
            <a:endParaRPr/>
          </a:p>
        </p:txBody>
      </p:sp>
      <p:cxnSp>
        <p:nvCxnSpPr>
          <p:cNvPr id="172" name="Google Shape;172;p6"/>
          <p:cNvCxnSpPr/>
          <p:nvPr/>
        </p:nvCxnSpPr>
        <p:spPr>
          <a:xfrm>
            <a:off x="1482930" y="1798688"/>
            <a:ext cx="3594595" cy="0"/>
          </a:xfrm>
          <a:prstGeom prst="straightConnector1">
            <a:avLst/>
          </a:prstGeom>
          <a:noFill/>
          <a:ln cap="flat" cmpd="sng" w="34925">
            <a:solidFill>
              <a:schemeClr val="lt1"/>
            </a:solidFill>
            <a:prstDash val="dash"/>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7"/>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178" name="Google Shape;178;p7"/>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179" name="Google Shape;179;p7"/>
          <p:cNvPicPr preferRelativeResize="0"/>
          <p:nvPr/>
        </p:nvPicPr>
        <p:blipFill rotWithShape="1">
          <a:blip r:embed="rId5">
            <a:alphaModFix/>
          </a:blip>
          <a:srcRect b="0" l="0" r="0" t="0"/>
          <a:stretch/>
        </p:blipFill>
        <p:spPr>
          <a:xfrm rot="5400000">
            <a:off x="1650998" y="-1446484"/>
            <a:ext cx="6451601" cy="9753601"/>
          </a:xfrm>
          <a:prstGeom prst="roundRect">
            <a:avLst>
              <a:gd fmla="val 8594" name="adj"/>
            </a:avLst>
          </a:prstGeom>
          <a:solidFill>
            <a:srgbClr val="ECECEC"/>
          </a:solidFill>
          <a:ln>
            <a:noFill/>
          </a:ln>
        </p:spPr>
      </p:pic>
      <p:pic>
        <p:nvPicPr>
          <p:cNvPr id="180" name="Google Shape;180;p7"/>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181" name="Google Shape;181;p7"/>
          <p:cNvSpPr txBox="1"/>
          <p:nvPr/>
        </p:nvSpPr>
        <p:spPr>
          <a:xfrm>
            <a:off x="4147896" y="650309"/>
            <a:ext cx="4334552"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Arial Black"/>
              <a:buNone/>
            </a:pPr>
            <a:r>
              <a:rPr b="1" i="0" lang="es-ES" sz="2000" u="none" cap="none" strike="noStrike">
                <a:solidFill>
                  <a:schemeClr val="lt1"/>
                </a:solidFill>
                <a:latin typeface="Arial Black"/>
                <a:ea typeface="Arial Black"/>
                <a:cs typeface="Arial Black"/>
                <a:sym typeface="Arial Black"/>
              </a:rPr>
              <a:t>REALIDAD DE LA POBLACIÓN DE PERSONAS MAYORES</a:t>
            </a:r>
            <a:endParaRPr/>
          </a:p>
        </p:txBody>
      </p:sp>
      <p:sp>
        <p:nvSpPr>
          <p:cNvPr id="182" name="Google Shape;182;p7"/>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7"/>
          <p:cNvSpPr txBox="1"/>
          <p:nvPr/>
        </p:nvSpPr>
        <p:spPr>
          <a:xfrm>
            <a:off x="588579" y="1562314"/>
            <a:ext cx="8932792" cy="383784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 Envejecimiento de la población.</a:t>
            </a:r>
            <a:endParaRPr/>
          </a:p>
          <a:p>
            <a:pPr indent="0" lvl="0" marL="0" marR="0" rtl="0" algn="l">
              <a:lnSpc>
                <a:spcPct val="90000"/>
              </a:lnSpc>
              <a:spcBef>
                <a:spcPts val="100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 Teorías y clasificación de personas mayores.</a:t>
            </a:r>
            <a:endParaRPr/>
          </a:p>
          <a:p>
            <a:pPr indent="0" lvl="0" marL="0" marR="0" rtl="0" algn="l">
              <a:lnSpc>
                <a:spcPct val="90000"/>
              </a:lnSpc>
              <a:spcBef>
                <a:spcPts val="100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 Efectos del envejecimiento: cambios a niveles fisiológico, funcional,  cognitivo y emocional.</a:t>
            </a:r>
            <a:endParaRPr/>
          </a:p>
          <a:p>
            <a:pPr indent="0" lvl="0" marL="0" marR="0" rtl="0" algn="l">
              <a:lnSpc>
                <a:spcPct val="90000"/>
              </a:lnSpc>
              <a:spcBef>
                <a:spcPts val="100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 Envejecimiento activo.</a:t>
            </a:r>
            <a:endParaRPr/>
          </a:p>
          <a:p>
            <a:pPr indent="0" lvl="0" marL="0" marR="0" rtl="0" algn="l">
              <a:lnSpc>
                <a:spcPct val="90000"/>
              </a:lnSpc>
              <a:spcBef>
                <a:spcPts val="100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 Beneficios de la actividad física y el ejercicio físico en personas mayores.</a:t>
            </a:r>
            <a:endParaRPr/>
          </a:p>
          <a:p>
            <a:pPr indent="0" lvl="0" marL="0" marR="0" rtl="0" algn="l">
              <a:lnSpc>
                <a:spcPct val="90000"/>
              </a:lnSpc>
              <a:spcBef>
                <a:spcPts val="100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 Recomendaciones internacionales.</a:t>
            </a:r>
            <a:endParaRPr/>
          </a:p>
          <a:p>
            <a:pPr indent="0" lvl="0" marL="0" marR="0" rtl="0" algn="l">
              <a:lnSpc>
                <a:spcPct val="90000"/>
              </a:lnSpc>
              <a:spcBef>
                <a:spcPts val="100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 Ejercicio físico multicomponente y multidominio.</a:t>
            </a:r>
            <a:endParaRPr/>
          </a:p>
          <a:p>
            <a:pPr indent="0" lvl="0" marL="0" marR="0" rtl="0" algn="l">
              <a:lnSpc>
                <a:spcPct val="90000"/>
              </a:lnSpc>
              <a:spcBef>
                <a:spcPts val="1000"/>
              </a:spcBef>
              <a:spcAft>
                <a:spcPts val="0"/>
              </a:spcAft>
              <a:buClr>
                <a:schemeClr val="dk1"/>
              </a:buClr>
              <a:buSzPts val="2200"/>
              <a:buFont typeface="Arial"/>
              <a:buNone/>
            </a:pPr>
            <a:r>
              <a:rPr b="0" i="0" lang="es-ES" sz="2200" u="none" cap="none" strike="noStrike">
                <a:solidFill>
                  <a:schemeClr val="dk1"/>
                </a:solidFill>
                <a:latin typeface="Arial"/>
                <a:ea typeface="Arial"/>
                <a:cs typeface="Arial"/>
                <a:sym typeface="Arial"/>
              </a:rPr>
              <a:t>• Ejercicio físico, clave para evitar la dependencia física y psíquica en personas mayores.</a:t>
            </a:r>
            <a:endParaRPr/>
          </a:p>
        </p:txBody>
      </p:sp>
      <p:cxnSp>
        <p:nvCxnSpPr>
          <p:cNvPr id="184" name="Google Shape;184;p7"/>
          <p:cNvCxnSpPr/>
          <p:nvPr/>
        </p:nvCxnSpPr>
        <p:spPr>
          <a:xfrm>
            <a:off x="976210" y="1203366"/>
            <a:ext cx="2826533" cy="0"/>
          </a:xfrm>
          <a:prstGeom prst="straightConnector1">
            <a:avLst/>
          </a:prstGeom>
          <a:noFill/>
          <a:ln cap="flat" cmpd="sng" w="34925">
            <a:solidFill>
              <a:schemeClr val="lt1"/>
            </a:solidFill>
            <a:prstDash val="dash"/>
            <a:miter lim="800000"/>
            <a:headEnd len="sm" w="sm" type="none"/>
            <a:tailEnd len="sm" w="sm" type="none"/>
          </a:ln>
        </p:spPr>
      </p:cxnSp>
      <p:sp>
        <p:nvSpPr>
          <p:cNvPr id="185" name="Google Shape;185;p7"/>
          <p:cNvSpPr txBox="1"/>
          <p:nvPr/>
        </p:nvSpPr>
        <p:spPr>
          <a:xfrm>
            <a:off x="699579" y="557695"/>
            <a:ext cx="3487922" cy="646331"/>
          </a:xfrm>
          <a:prstGeom prst="rect">
            <a:avLst/>
          </a:prstGeom>
          <a:noFill/>
          <a:ln>
            <a:noFill/>
          </a:ln>
          <a:effectLst>
            <a:outerShdw blurRad="279400" rotWithShape="0" algn="bl" dir="18900000" dist="38100">
              <a:srgbClr val="000000">
                <a:alpha val="40784"/>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0" i="0" lang="es-ES" sz="3600" u="none" cap="none" strike="noStrike">
                <a:solidFill>
                  <a:schemeClr val="lt1"/>
                </a:solidFill>
                <a:latin typeface="Arial Black"/>
                <a:ea typeface="Arial Black"/>
                <a:cs typeface="Arial Black"/>
                <a:sym typeface="Arial Black"/>
              </a:rPr>
              <a:t>UNIDAD N°1</a:t>
            </a:r>
            <a:endParaRPr b="0" i="0" sz="3600" u="none" cap="none" strike="noStrike">
              <a:solidFill>
                <a:schemeClr val="lt1"/>
              </a:solidFill>
              <a:latin typeface="Arial Black"/>
              <a:ea typeface="Arial Black"/>
              <a:cs typeface="Arial Black"/>
              <a:sym typeface="Arial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8"/>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191" name="Google Shape;191;p8"/>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192" name="Google Shape;192;p8"/>
          <p:cNvPicPr preferRelativeResize="0"/>
          <p:nvPr/>
        </p:nvPicPr>
        <p:blipFill rotWithShape="1">
          <a:blip r:embed="rId5">
            <a:alphaModFix/>
          </a:blip>
          <a:srcRect b="0" l="0" r="0" t="0"/>
          <a:stretch/>
        </p:blipFill>
        <p:spPr>
          <a:xfrm rot="5400000">
            <a:off x="1650998" y="-1446484"/>
            <a:ext cx="6451601" cy="9753601"/>
          </a:xfrm>
          <a:prstGeom prst="roundRect">
            <a:avLst>
              <a:gd fmla="val 8594" name="adj"/>
            </a:avLst>
          </a:prstGeom>
          <a:solidFill>
            <a:srgbClr val="ECECEC"/>
          </a:solidFill>
          <a:ln>
            <a:noFill/>
          </a:ln>
        </p:spPr>
      </p:pic>
      <p:pic>
        <p:nvPicPr>
          <p:cNvPr id="193" name="Google Shape;193;p8"/>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194" name="Google Shape;194;p8"/>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5" name="Google Shape;195;p8"/>
          <p:cNvSpPr txBox="1"/>
          <p:nvPr/>
        </p:nvSpPr>
        <p:spPr>
          <a:xfrm>
            <a:off x="399140" y="618887"/>
            <a:ext cx="8955315" cy="15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0" i="0" lang="es-ES" sz="2000" u="none" cap="none" strike="noStrike">
                <a:solidFill>
                  <a:schemeClr val="dk1"/>
                </a:solidFill>
                <a:latin typeface="Arial"/>
                <a:ea typeface="Arial"/>
                <a:cs typeface="Arial"/>
                <a:sym typeface="Arial"/>
              </a:rPr>
              <a:t>Las personas mayores, a las que debemos nuestra existencia y nuestro saber, deben ser atendidas como justamente se merecen y, por ello, se necesita una formación especializada para poder educar físicamente a una población que no ha recibido ninguna educación en este sentido. </a:t>
            </a:r>
            <a:endParaRPr/>
          </a:p>
        </p:txBody>
      </p:sp>
      <p:sp>
        <p:nvSpPr>
          <p:cNvPr id="196" name="Google Shape;196;p8"/>
          <p:cNvSpPr txBox="1"/>
          <p:nvPr/>
        </p:nvSpPr>
        <p:spPr>
          <a:xfrm>
            <a:off x="1407073" y="5966421"/>
            <a:ext cx="7483742" cy="4439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000"/>
              <a:buFont typeface="Arial"/>
              <a:buNone/>
            </a:pPr>
            <a:r>
              <a:rPr b="1" i="0" lang="es-ES" sz="2000" u="none" cap="none" strike="noStrike">
                <a:solidFill>
                  <a:schemeClr val="lt1"/>
                </a:solidFill>
                <a:latin typeface="Arial"/>
                <a:ea typeface="Arial"/>
                <a:cs typeface="Arial"/>
                <a:sym typeface="Arial"/>
              </a:rPr>
              <a:t>Rubner: </a:t>
            </a:r>
            <a:r>
              <a:rPr b="0" i="1" lang="es-ES" sz="1800" u="none" cap="none" strike="noStrike">
                <a:solidFill>
                  <a:schemeClr val="dk1"/>
                </a:solidFill>
                <a:latin typeface="Arial"/>
                <a:ea typeface="Arial"/>
                <a:cs typeface="Arial"/>
                <a:sym typeface="Arial"/>
              </a:rPr>
              <a:t>"el mejor método de alargar la vida, es no acortándola"</a:t>
            </a:r>
            <a:endParaRPr b="0" i="1" sz="2000" u="none" cap="none" strike="noStrike">
              <a:solidFill>
                <a:schemeClr val="dk1"/>
              </a:solidFill>
              <a:latin typeface="Arial"/>
              <a:ea typeface="Arial"/>
              <a:cs typeface="Arial"/>
              <a:sym typeface="Arial"/>
            </a:endParaRPr>
          </a:p>
        </p:txBody>
      </p:sp>
      <p:grpSp>
        <p:nvGrpSpPr>
          <p:cNvPr id="197" name="Google Shape;197;p8"/>
          <p:cNvGrpSpPr/>
          <p:nvPr/>
        </p:nvGrpSpPr>
        <p:grpSpPr>
          <a:xfrm>
            <a:off x="2946399" y="1828799"/>
            <a:ext cx="4122053" cy="4036021"/>
            <a:chOff x="2670628" y="1828800"/>
            <a:chExt cx="4122053" cy="4036021"/>
          </a:xfrm>
        </p:grpSpPr>
        <p:pic>
          <p:nvPicPr>
            <p:cNvPr id="198" name="Google Shape;198;p8"/>
            <p:cNvPicPr preferRelativeResize="0"/>
            <p:nvPr/>
          </p:nvPicPr>
          <p:blipFill rotWithShape="1">
            <a:blip r:embed="rId7">
              <a:alphaModFix/>
            </a:blip>
            <a:srcRect b="0" l="0" r="0" t="0"/>
            <a:stretch/>
          </p:blipFill>
          <p:spPr>
            <a:xfrm>
              <a:off x="2670628" y="2119087"/>
              <a:ext cx="3802743" cy="3745734"/>
            </a:xfrm>
            <a:prstGeom prst="roundRect">
              <a:avLst>
                <a:gd fmla="val 14629" name="adj"/>
              </a:avLst>
            </a:prstGeom>
            <a:solidFill>
              <a:srgbClr val="FFFFFF"/>
            </a:solidFill>
            <a:ln cap="sq" cmpd="sng" w="76200">
              <a:solidFill>
                <a:schemeClr val="lt1"/>
              </a:solidFill>
              <a:prstDash val="solid"/>
              <a:miter lim="800000"/>
              <a:headEnd len="sm" w="sm" type="none"/>
              <a:tailEnd len="sm" w="sm" type="none"/>
            </a:ln>
          </p:spPr>
        </p:pic>
        <p:pic>
          <p:nvPicPr>
            <p:cNvPr id="199" name="Google Shape;199;p8"/>
            <p:cNvPicPr preferRelativeResize="0"/>
            <p:nvPr/>
          </p:nvPicPr>
          <p:blipFill rotWithShape="1">
            <a:blip r:embed="rId8">
              <a:alphaModFix/>
            </a:blip>
            <a:srcRect b="0" l="0" r="0" t="0"/>
            <a:stretch/>
          </p:blipFill>
          <p:spPr>
            <a:xfrm>
              <a:off x="4281759" y="1828800"/>
              <a:ext cx="2510922" cy="4036020"/>
            </a:xfrm>
            <a:prstGeom prst="rect">
              <a:avLst/>
            </a:prstGeom>
            <a:noFill/>
            <a:ln>
              <a:noFill/>
            </a:ln>
          </p:spPr>
        </p:pic>
      </p:grpSp>
      <p:pic>
        <p:nvPicPr>
          <p:cNvPr descr="Ejecutar" id="200" name="Google Shape;200;p8"/>
          <p:cNvPicPr preferRelativeResize="0"/>
          <p:nvPr/>
        </p:nvPicPr>
        <p:blipFill rotWithShape="1">
          <a:blip r:embed="rId9">
            <a:alphaModFix/>
          </a:blip>
          <a:srcRect b="0" l="0" r="0" t="0"/>
          <a:stretch/>
        </p:blipFill>
        <p:spPr>
          <a:xfrm>
            <a:off x="847758" y="5809922"/>
            <a:ext cx="685486" cy="6854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9"/>
          <p:cNvPicPr preferRelativeResize="0"/>
          <p:nvPr/>
        </p:nvPicPr>
        <p:blipFill rotWithShape="1">
          <a:blip r:embed="rId3">
            <a:alphaModFix/>
          </a:blip>
          <a:srcRect b="0" l="0" r="0" t="0"/>
          <a:stretch/>
        </p:blipFill>
        <p:spPr>
          <a:xfrm>
            <a:off x="8162297" y="0"/>
            <a:ext cx="4070588" cy="6959600"/>
          </a:xfrm>
          <a:prstGeom prst="rect">
            <a:avLst/>
          </a:prstGeom>
          <a:noFill/>
          <a:ln>
            <a:noFill/>
          </a:ln>
        </p:spPr>
      </p:pic>
      <p:pic>
        <p:nvPicPr>
          <p:cNvPr id="206" name="Google Shape;206;p9"/>
          <p:cNvPicPr preferRelativeResize="0"/>
          <p:nvPr/>
        </p:nvPicPr>
        <p:blipFill rotWithShape="1">
          <a:blip r:embed="rId4">
            <a:alphaModFix/>
          </a:blip>
          <a:srcRect b="0" l="0" r="0" t="0"/>
          <a:stretch/>
        </p:blipFill>
        <p:spPr>
          <a:xfrm>
            <a:off x="0" y="0"/>
            <a:ext cx="12232885" cy="6857999"/>
          </a:xfrm>
          <a:prstGeom prst="rect">
            <a:avLst/>
          </a:prstGeom>
          <a:noFill/>
          <a:ln>
            <a:noFill/>
          </a:ln>
        </p:spPr>
      </p:pic>
      <p:pic>
        <p:nvPicPr>
          <p:cNvPr id="207" name="Google Shape;207;p9"/>
          <p:cNvPicPr preferRelativeResize="0"/>
          <p:nvPr/>
        </p:nvPicPr>
        <p:blipFill rotWithShape="1">
          <a:blip r:embed="rId5">
            <a:alphaModFix/>
          </a:blip>
          <a:srcRect b="0" l="0" r="0" t="0"/>
          <a:stretch/>
        </p:blipFill>
        <p:spPr>
          <a:xfrm rot="5400000">
            <a:off x="1650998" y="-1446484"/>
            <a:ext cx="6451601" cy="9753601"/>
          </a:xfrm>
          <a:prstGeom prst="roundRect">
            <a:avLst>
              <a:gd fmla="val 8594" name="adj"/>
            </a:avLst>
          </a:prstGeom>
          <a:solidFill>
            <a:srgbClr val="ECECEC"/>
          </a:solidFill>
          <a:ln>
            <a:noFill/>
          </a:ln>
        </p:spPr>
      </p:pic>
      <p:pic>
        <p:nvPicPr>
          <p:cNvPr id="208" name="Google Shape;208;p9"/>
          <p:cNvPicPr preferRelativeResize="0"/>
          <p:nvPr/>
        </p:nvPicPr>
        <p:blipFill rotWithShape="1">
          <a:blip r:embed="rId6">
            <a:alphaModFix/>
          </a:blip>
          <a:srcRect b="0" l="0" r="0" t="0"/>
          <a:stretch/>
        </p:blipFill>
        <p:spPr>
          <a:xfrm>
            <a:off x="11083939" y="7028995"/>
            <a:ext cx="1258178" cy="277132"/>
          </a:xfrm>
          <a:prstGeom prst="rect">
            <a:avLst/>
          </a:prstGeom>
          <a:noFill/>
          <a:ln>
            <a:noFill/>
          </a:ln>
        </p:spPr>
      </p:pic>
      <p:sp>
        <p:nvSpPr>
          <p:cNvPr id="209" name="Google Shape;209;p9"/>
          <p:cNvSpPr/>
          <p:nvPr/>
        </p:nvSpPr>
        <p:spPr>
          <a:xfrm>
            <a:off x="195944" y="408635"/>
            <a:ext cx="9325428" cy="6040729"/>
          </a:xfrm>
          <a:prstGeom prst="roundRect">
            <a:avLst>
              <a:gd fmla="val 19525" name="adj"/>
            </a:avLst>
          </a:prstGeom>
          <a:noFill/>
          <a:ln cap="flat" cmpd="sng" w="635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0" name="Google Shape;210;p9"/>
          <p:cNvSpPr txBox="1"/>
          <p:nvPr/>
        </p:nvSpPr>
        <p:spPr>
          <a:xfrm>
            <a:off x="1087072" y="657782"/>
            <a:ext cx="783739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800"/>
              <a:buFont typeface="Arial Black"/>
              <a:buNone/>
            </a:pPr>
            <a:r>
              <a:rPr b="1" i="0" lang="es-ES" sz="2800" u="none" cap="none" strike="noStrike">
                <a:solidFill>
                  <a:schemeClr val="lt1"/>
                </a:solidFill>
                <a:latin typeface="Arial Black"/>
                <a:ea typeface="Arial Black"/>
                <a:cs typeface="Arial Black"/>
                <a:sym typeface="Arial Black"/>
              </a:rPr>
              <a:t>ENVEJECIMIENTO DE LA POBLACIÓN</a:t>
            </a:r>
            <a:endParaRPr/>
          </a:p>
        </p:txBody>
      </p:sp>
      <p:pic>
        <p:nvPicPr>
          <p:cNvPr descr="Envejecimiento: población mundial" id="211" name="Google Shape;211;p9"/>
          <p:cNvPicPr preferRelativeResize="0"/>
          <p:nvPr/>
        </p:nvPicPr>
        <p:blipFill rotWithShape="1">
          <a:blip r:embed="rId7">
            <a:alphaModFix/>
          </a:blip>
          <a:srcRect b="15012" l="0" r="0" t="0"/>
          <a:stretch/>
        </p:blipFill>
        <p:spPr>
          <a:xfrm>
            <a:off x="492794" y="1297480"/>
            <a:ext cx="3891213" cy="3336206"/>
          </a:xfrm>
          <a:prstGeom prst="roundRect">
            <a:avLst>
              <a:gd fmla="val 4167" name="adj"/>
            </a:avLst>
          </a:prstGeom>
          <a:solidFill>
            <a:schemeClr val="lt1"/>
          </a:solidFill>
          <a:ln cap="sq" cmpd="sng" w="63500">
            <a:solidFill>
              <a:schemeClr val="lt1"/>
            </a:solidFill>
            <a:prstDash val="solid"/>
            <a:miter lim="800000"/>
            <a:headEnd len="sm" w="sm" type="none"/>
            <a:tailEnd len="sm" w="sm" type="none"/>
          </a:ln>
        </p:spPr>
      </p:pic>
      <p:pic>
        <p:nvPicPr>
          <p:cNvPr id="212" name="Google Shape;212;p9"/>
          <p:cNvPicPr preferRelativeResize="0"/>
          <p:nvPr/>
        </p:nvPicPr>
        <p:blipFill rotWithShape="1">
          <a:blip r:embed="rId8">
            <a:alphaModFix/>
          </a:blip>
          <a:srcRect b="0" l="0" r="0" t="0"/>
          <a:stretch/>
        </p:blipFill>
        <p:spPr>
          <a:xfrm>
            <a:off x="4195881" y="2069847"/>
            <a:ext cx="5058146" cy="3754500"/>
          </a:xfrm>
          <a:prstGeom prst="roundRect">
            <a:avLst>
              <a:gd fmla="val 4167" name="adj"/>
            </a:avLst>
          </a:prstGeom>
          <a:solidFill>
            <a:srgbClr val="006CA9"/>
          </a:solidFill>
          <a:ln cap="sq" cmpd="sng" w="63500">
            <a:solidFill>
              <a:schemeClr val="dk1"/>
            </a:solidFill>
            <a:prstDash val="solid"/>
            <a:miter lim="800000"/>
            <a:headEnd len="sm" w="sm" type="none"/>
            <a:tailEnd len="sm" w="sm" type="none"/>
          </a:ln>
        </p:spPr>
      </p:pic>
      <p:pic>
        <p:nvPicPr>
          <p:cNvPr descr="Gráfico de barras" id="213" name="Google Shape;213;p9"/>
          <p:cNvPicPr preferRelativeResize="0"/>
          <p:nvPr/>
        </p:nvPicPr>
        <p:blipFill rotWithShape="1">
          <a:blip r:embed="rId9">
            <a:alphaModFix/>
          </a:blip>
          <a:srcRect b="0" l="0" r="0" t="0"/>
          <a:stretch/>
        </p:blipFill>
        <p:spPr>
          <a:xfrm>
            <a:off x="599188" y="460818"/>
            <a:ext cx="685486" cy="6854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2023-07-13T23:26:41Z</dcterms:created>
  <dc:creator>SBulacio</dc:creator>
</cp:coreProperties>
</file>